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6" r:id="rId3"/>
    <p:sldId id="258" r:id="rId4"/>
    <p:sldId id="257" r:id="rId5"/>
    <p:sldId id="259" r:id="rId7"/>
    <p:sldId id="358" r:id="rId8"/>
    <p:sldId id="359" r:id="rId9"/>
    <p:sldId id="360" r:id="rId10"/>
    <p:sldId id="361" r:id="rId11"/>
    <p:sldId id="362" r:id="rId12"/>
    <p:sldId id="363" r:id="rId13"/>
    <p:sldId id="364" r:id="rId14"/>
    <p:sldId id="365" r:id="rId15"/>
    <p:sldId id="366" r:id="rId16"/>
    <p:sldId id="367" r:id="rId17"/>
    <p:sldId id="368" r:id="rId18"/>
    <p:sldId id="369" r:id="rId19"/>
    <p:sldId id="370" r:id="rId20"/>
    <p:sldId id="371" r:id="rId21"/>
    <p:sldId id="372" r:id="rId22"/>
    <p:sldId id="373" r:id="rId23"/>
    <p:sldId id="374" r:id="rId24"/>
    <p:sldId id="375" r:id="rId25"/>
    <p:sldId id="376" r:id="rId26"/>
    <p:sldId id="377" r:id="rId27"/>
    <p:sldId id="378" r:id="rId28"/>
    <p:sldId id="379" r:id="rId29"/>
    <p:sldId id="380" r:id="rId30"/>
    <p:sldId id="381" r:id="rId31"/>
    <p:sldId id="382" r:id="rId32"/>
    <p:sldId id="294" r:id="rId33"/>
    <p:sldId id="295" r:id="rId34"/>
    <p:sldId id="296" r:id="rId35"/>
    <p:sldId id="297" r:id="rId36"/>
    <p:sldId id="298" r:id="rId37"/>
    <p:sldId id="299" r:id="rId38"/>
    <p:sldId id="301" r:id="rId39"/>
    <p:sldId id="300" r:id="rId40"/>
    <p:sldId id="261" r:id="rId41"/>
    <p:sldId id="267" r:id="rId42"/>
    <p:sldId id="268" r:id="rId43"/>
    <p:sldId id="269" r:id="rId44"/>
    <p:sldId id="265" r:id="rId45"/>
    <p:sldId id="266" r:id="rId46"/>
    <p:sldId id="264" r:id="rId47"/>
    <p:sldId id="273" r:id="rId48"/>
    <p:sldId id="271" r:id="rId49"/>
    <p:sldId id="274" r:id="rId50"/>
    <p:sldId id="275" r:id="rId51"/>
    <p:sldId id="277" r:id="rId52"/>
    <p:sldId id="278" r:id="rId53"/>
    <p:sldId id="279" r:id="rId54"/>
    <p:sldId id="281" r:id="rId55"/>
    <p:sldId id="282" r:id="rId56"/>
    <p:sldId id="284" r:id="rId57"/>
    <p:sldId id="285" r:id="rId58"/>
    <p:sldId id="286" r:id="rId59"/>
    <p:sldId id="288" r:id="rId60"/>
    <p:sldId id="289" r:id="rId61"/>
    <p:sldId id="287" r:id="rId62"/>
    <p:sldId id="293" r:id="rId6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showScrollbar="0"/>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221" y="-7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6" Type="http://schemas.openxmlformats.org/officeDocument/2006/relationships/tableStyles" Target="tableStyles.xml"/><Relationship Id="rId65" Type="http://schemas.openxmlformats.org/officeDocument/2006/relationships/viewProps" Target="viewProps.xml"/><Relationship Id="rId64" Type="http://schemas.openxmlformats.org/officeDocument/2006/relationships/presProps" Target="presProps.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AC462A-45A9-4F2B-9594-5195AB081A0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6760BC-30BB-478F-9E75-9AB9FF9F780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我来自山东聊城，本科毕业于山东大学，</a:t>
            </a:r>
            <a:r>
              <a:rPr lang="en-US" altLang="zh-CN" dirty="0"/>
              <a:t>2007</a:t>
            </a:r>
            <a:r>
              <a:rPr lang="zh-CN" altLang="en-US" dirty="0"/>
              <a:t>年保送到中科院计算所</a:t>
            </a:r>
            <a:endParaRPr lang="zh-CN" altLang="en-US" dirty="0"/>
          </a:p>
        </p:txBody>
      </p:sp>
      <p:sp>
        <p:nvSpPr>
          <p:cNvPr id="4" name="灯片编号占位符 3"/>
          <p:cNvSpPr>
            <a:spLocks noGrp="1"/>
          </p:cNvSpPr>
          <p:nvPr>
            <p:ph type="sldNum" sz="quarter" idx="10"/>
          </p:nvPr>
        </p:nvSpPr>
        <p:spPr/>
        <p:txBody>
          <a:bodyPr/>
          <a:lstStyle/>
          <a:p>
            <a:fld id="{15AE5C66-FE7F-4C10-A7D0-C4203B2D1C5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7BAB5A86-89DC-4C3C-961E-20EDE8C31EDC}"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7BAB5A86-89DC-4C3C-961E-20EDE8C31EDC}"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7BAB5A86-89DC-4C3C-961E-20EDE8C31EDC}"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7BAB5A86-89DC-4C3C-961E-20EDE8C31EDC}"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此处引用</a:t>
            </a:r>
            <a:r>
              <a:rPr lang="en-US" altLang="zh-CN" dirty="0"/>
              <a:t>[1]</a:t>
            </a:r>
            <a:r>
              <a:rPr lang="zh-CN" altLang="en-US" dirty="0"/>
              <a:t>应加上参考文献在页面下方</a:t>
            </a:r>
            <a:endParaRPr lang="zh-CN" altLang="en-US" dirty="0"/>
          </a:p>
        </p:txBody>
      </p:sp>
      <p:sp>
        <p:nvSpPr>
          <p:cNvPr id="4" name="灯片编号占位符 3"/>
          <p:cNvSpPr>
            <a:spLocks noGrp="1"/>
          </p:cNvSpPr>
          <p:nvPr>
            <p:ph type="sldNum" sz="quarter" idx="10"/>
          </p:nvPr>
        </p:nvSpPr>
        <p:spPr/>
        <p:txBody>
          <a:bodyPr/>
          <a:lstStyle/>
          <a:p>
            <a:fld id="{7BAB5A86-89DC-4C3C-961E-20EDE8C31ED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7BAB5A86-89DC-4C3C-961E-20EDE8C31ED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7BAB5A86-89DC-4C3C-961E-20EDE8C31ED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7BAB5A86-89DC-4C3C-961E-20EDE8C31EDC}"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7BAB5A86-89DC-4C3C-961E-20EDE8C31EDC}"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7BAB5A86-89DC-4C3C-961E-20EDE8C31ED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7BAB5A86-89DC-4C3C-961E-20EDE8C31EDC}"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7BAB5A86-89DC-4C3C-961E-20EDE8C31EDC}"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7BAB5A86-89DC-4C3C-961E-20EDE8C31ED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49828031-7604-4642-B102-9733DD188262}"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722BAEB-083D-4A6C-A993-799C83716A5E}" type="slidenum">
              <a:rPr lang="zh-CN" altLang="en-US" smtClean="0"/>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lIns="45720" tIns="0" rIns="45720" bIns="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49828031-7604-4642-B102-9733DD188262}"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722BAEB-083D-4A6C-A993-799C83716A5E}" type="slidenum">
              <a:rPr lang="zh-CN" altLang="en-US" smtClean="0"/>
            </a:fld>
            <a:endParaRPr lang="zh-CN" altLang="en-US"/>
          </a:p>
        </p:txBody>
      </p:sp>
    </p:spTree>
  </p:cSld>
  <p:clrMapOvr>
    <a:masterClrMapping/>
  </p:clrMapOvr>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竖排标题与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38200" y="414778"/>
            <a:ext cx="7734300" cy="5757422"/>
          </a:xfrm>
        </p:spPr>
        <p:txBody>
          <a:bodyPr vert="eaVert" lIns="45720" tIns="0" rIns="45720" bIns="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49828031-7604-4642-B102-9733DD188262}"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722BAEB-083D-4A6C-A993-799C83716A5E}" type="slidenum">
              <a:rPr lang="zh-CN" altLang="en-US" smtClean="0"/>
            </a:fld>
            <a:endParaRPr lang="zh-CN" altLang="en-US"/>
          </a:p>
        </p:txBody>
      </p:sp>
    </p:spTree>
  </p:cSld>
  <p:clrMapOvr>
    <a:masterClrMapping/>
  </p:clrMapOvr>
  <p:hf hdr="0" ft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lvl1pPr>
              <a:defRPr sz="3200"/>
            </a:lvl1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Date Placeholder 3"/>
          <p:cNvSpPr>
            <a:spLocks noGrp="1"/>
          </p:cNvSpPr>
          <p:nvPr>
            <p:ph type="dt" sz="half" idx="10"/>
          </p:nvPr>
        </p:nvSpPr>
        <p:spPr/>
        <p:txBody>
          <a:bodyPr/>
          <a:lstStyle/>
          <a:p>
            <a:fld id="{49828031-7604-4642-B102-9733DD188262}"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722BAEB-083D-4A6C-A993-799C83716A5E}" type="slidenum">
              <a:rPr lang="zh-CN" altLang="en-US" smtClean="0"/>
            </a:fld>
            <a:endParaRPr lang="zh-CN" altLang="en-US"/>
          </a:p>
        </p:txBody>
      </p:sp>
    </p:spTree>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49828031-7604-4642-B102-9733DD188262}"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722BAEB-083D-4A6C-A993-799C83716A5E}" type="slidenum">
              <a:rPr lang="zh-CN" altLang="en-US" smtClean="0"/>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1097279" y="1845734"/>
            <a:ext cx="4937760" cy="4023360"/>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6217920" y="1845735"/>
            <a:ext cx="4937760" cy="4023360"/>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49828031-7604-4642-B102-9733DD188262}"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722BAEB-083D-4A6C-A993-799C83716A5E}" type="slidenum">
              <a:rPr lang="zh-CN" altLang="en-US" smtClean="0"/>
            </a:fld>
            <a:endParaRPr lang="zh-CN" altLang="en-US"/>
          </a:p>
        </p:txBody>
      </p:sp>
    </p:spTree>
  </p:cSld>
  <p:clrMapOvr>
    <a:masterClrMapping/>
  </p:clrMapOvr>
  <p:hf hdr="0" ft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1097280" y="2582334"/>
            <a:ext cx="4937760" cy="3378200"/>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6217920" y="2582334"/>
            <a:ext cx="4937760" cy="3378200"/>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49828031-7604-4642-B102-9733DD188262}" type="datetime1">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722BAEB-083D-4A6C-A993-799C83716A5E}" type="slidenum">
              <a:rPr lang="zh-CN" altLang="en-US" smtClean="0"/>
            </a:fld>
            <a:endParaRPr lang="zh-CN" altLang="en-US"/>
          </a:p>
        </p:txBody>
      </p:sp>
    </p:spTree>
  </p:cSld>
  <p:clrMapOvr>
    <a:masterClrMapping/>
  </p:clrMapOvr>
  <p:hf hdr="0" ft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9828031-7604-4642-B102-9733DD188262}" type="datetime1">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722BAEB-083D-4A6C-A993-799C83716A5E}" type="slidenum">
              <a:rPr lang="zh-CN" altLang="en-US" smtClean="0"/>
            </a:fld>
            <a:endParaRPr lang="zh-CN" altLang="en-US"/>
          </a:p>
        </p:txBody>
      </p:sp>
    </p:spTree>
  </p:cSld>
  <p:clrMapOvr>
    <a:masterClrMapping/>
  </p:clrMapOvr>
  <p:hf hdr="0" ft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9828031-7604-4642-B102-9733DD188262}" type="datetime1">
              <a:rPr lang="zh-CN" altLang="en-US" smtClean="0"/>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CN" altLang="en-US"/>
          </a:p>
        </p:txBody>
      </p:sp>
      <p:sp>
        <p:nvSpPr>
          <p:cNvPr id="9" name="Slide Number Placeholder 8"/>
          <p:cNvSpPr>
            <a:spLocks noGrp="1"/>
          </p:cNvSpPr>
          <p:nvPr>
            <p:ph type="sldNum" sz="quarter" idx="12"/>
          </p:nvPr>
        </p:nvSpPr>
        <p:spPr/>
        <p:txBody>
          <a:bodyPr/>
          <a:lstStyle/>
          <a:p>
            <a:fld id="{9722BAEB-083D-4A6C-A993-799C83716A5E}" type="slidenum">
              <a:rPr lang="zh-CN" altLang="en-US" smtClean="0"/>
            </a:fld>
            <a:endParaRPr lang="zh-CN" altLang="en-US"/>
          </a:p>
        </p:txBody>
      </p:sp>
    </p:spTree>
  </p:cSld>
  <p:clrMapOvr>
    <a:masterClrMapping/>
  </p:clrMapOvr>
  <p:hf hdr="0" ft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4800600" y="731520"/>
            <a:ext cx="6492240" cy="5257800"/>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9828031-7604-4642-B102-9733DD188262}" type="datetime1">
              <a:rPr lang="zh-CN" altLang="en-US" smtClean="0"/>
            </a:fld>
            <a:endParaRPr lang="zh-CN"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722BAEB-083D-4A6C-A993-799C83716A5E}" type="slidenum">
              <a:rPr lang="zh-CN" altLang="en-US" smtClean="0"/>
            </a:fld>
            <a:endParaRPr lang="zh-CN" altLang="en-US"/>
          </a:p>
        </p:txBody>
      </p:sp>
    </p:spTree>
  </p:cSld>
  <p:clrMapOvr>
    <a:masterClrMapping/>
  </p:clrMapOvr>
  <p:hf hdr="0" ft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49828031-7604-4642-B102-9733DD188262}"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722BAEB-083D-4A6C-A993-799C83716A5E}" type="slidenum">
              <a:rPr lang="zh-CN" altLang="en-US" smtClean="0"/>
            </a:fld>
            <a:endParaRPr lang="zh-CN" altLang="en-US"/>
          </a:p>
        </p:txBody>
      </p:sp>
    </p:spTree>
  </p:cSld>
  <p:clrMapOvr>
    <a:masterClrMapping/>
  </p:clrMapOvr>
  <p:hf hdr="0" ftr="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9828031-7604-4642-B102-9733DD188262}" type="datetime1">
              <a:rPr lang="zh-CN" altLang="en-US" smtClean="0"/>
            </a:fld>
            <a:endParaRPr lang="zh-CN"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722BAEB-083D-4A6C-A993-799C83716A5E}" type="slidenum">
              <a:rPr lang="zh-CN" altLang="en-US" smtClean="0"/>
            </a:fld>
            <a:endParaRPr lang="zh-CN"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jpeg"/><Relationship Id="rId1" Type="http://schemas.openxmlformats.org/officeDocument/2006/relationships/image" Target="../media/image19.jpeg"/></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3.jpeg"/><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png"/></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7.png"/><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image" Target="../media/image24.jpe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image" Target="../media/image28.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image" Target="../media/image31.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jpeg"/></Relationships>
</file>

<file path=ppt/slides/_rels/slide46.xml.rels><?xml version="1.0" encoding="UTF-8" standalone="yes"?>
<Relationships xmlns="http://schemas.openxmlformats.org/package/2006/relationships"><Relationship Id="rId9" Type="http://schemas.openxmlformats.org/officeDocument/2006/relationships/image" Target="../media/image46.jpeg"/><Relationship Id="rId8" Type="http://schemas.openxmlformats.org/officeDocument/2006/relationships/image" Target="../media/image45.jpeg"/><Relationship Id="rId7" Type="http://schemas.openxmlformats.org/officeDocument/2006/relationships/image" Target="../media/image44.jpeg"/><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 Id="rId3" Type="http://schemas.openxmlformats.org/officeDocument/2006/relationships/image" Target="../media/image40.jpeg"/><Relationship Id="rId28" Type="http://schemas.openxmlformats.org/officeDocument/2006/relationships/vmlDrawing" Target="../drawings/vmlDrawing1.vml"/><Relationship Id="rId27" Type="http://schemas.openxmlformats.org/officeDocument/2006/relationships/slideLayout" Target="../slideLayouts/slideLayout7.xml"/><Relationship Id="rId26" Type="http://schemas.openxmlformats.org/officeDocument/2006/relationships/image" Target="../media/image63.jpeg"/><Relationship Id="rId25" Type="http://schemas.openxmlformats.org/officeDocument/2006/relationships/image" Target="../media/image62.jpeg"/><Relationship Id="rId24" Type="http://schemas.openxmlformats.org/officeDocument/2006/relationships/image" Target="../media/image61.jpeg"/><Relationship Id="rId23" Type="http://schemas.openxmlformats.org/officeDocument/2006/relationships/image" Target="../media/image60.jpeg"/><Relationship Id="rId22" Type="http://schemas.openxmlformats.org/officeDocument/2006/relationships/image" Target="../media/image59.jpeg"/><Relationship Id="rId21" Type="http://schemas.openxmlformats.org/officeDocument/2006/relationships/image" Target="../media/image58.jpeg"/><Relationship Id="rId20" Type="http://schemas.openxmlformats.org/officeDocument/2006/relationships/image" Target="../media/image57.jpeg"/><Relationship Id="rId2" Type="http://schemas.openxmlformats.org/officeDocument/2006/relationships/image" Target="../media/image39.wmf"/><Relationship Id="rId19" Type="http://schemas.openxmlformats.org/officeDocument/2006/relationships/image" Target="../media/image56.jpeg"/><Relationship Id="rId18" Type="http://schemas.openxmlformats.org/officeDocument/2006/relationships/image" Target="../media/image55.jpeg"/><Relationship Id="rId17" Type="http://schemas.openxmlformats.org/officeDocument/2006/relationships/image" Target="../media/image54.jpeg"/><Relationship Id="rId16" Type="http://schemas.openxmlformats.org/officeDocument/2006/relationships/image" Target="../media/image53.jpeg"/><Relationship Id="rId15" Type="http://schemas.openxmlformats.org/officeDocument/2006/relationships/image" Target="../media/image52.jpeg"/><Relationship Id="rId14" Type="http://schemas.openxmlformats.org/officeDocument/2006/relationships/image" Target="../media/image51.jpeg"/><Relationship Id="rId13" Type="http://schemas.openxmlformats.org/officeDocument/2006/relationships/image" Target="../media/image50.jpeg"/><Relationship Id="rId12" Type="http://schemas.openxmlformats.org/officeDocument/2006/relationships/image" Target="../media/image49.jpeg"/><Relationship Id="rId11" Type="http://schemas.openxmlformats.org/officeDocument/2006/relationships/image" Target="../media/image48.jpeg"/><Relationship Id="rId10" Type="http://schemas.openxmlformats.org/officeDocument/2006/relationships/image" Target="../media/image47.jpeg"/><Relationship Id="rId1" Type="http://schemas.openxmlformats.org/officeDocument/2006/relationships/oleObject" Target="../embeddings/oleObject1.bin"/></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5.jpeg"/><Relationship Id="rId1" Type="http://schemas.openxmlformats.org/officeDocument/2006/relationships/image" Target="../media/image64.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70.jpeg"/><Relationship Id="rId4" Type="http://schemas.openxmlformats.org/officeDocument/2006/relationships/image" Target="../media/image69.jpeg"/><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image" Target="../media/image66.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4.png"/><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2.xml"/><Relationship Id="rId4" Type="http://schemas.openxmlformats.org/officeDocument/2006/relationships/image" Target="../media/image77.jpeg"/><Relationship Id="rId3" Type="http://schemas.openxmlformats.org/officeDocument/2006/relationships/image" Target="../media/image76.jpeg"/><Relationship Id="rId2" Type="http://schemas.openxmlformats.org/officeDocument/2006/relationships/image" Target="../media/image75.wmf"/><Relationship Id="rId1" Type="http://schemas.openxmlformats.org/officeDocument/2006/relationships/oleObject" Target="../embeddings/oleObject2.bin"/></Relationships>
</file>

<file path=ppt/slides/_rels/slide53.xml.rels><?xml version="1.0" encoding="UTF-8" standalone="yes"?>
<Relationships xmlns="http://schemas.openxmlformats.org/package/2006/relationships"><Relationship Id="rId7" Type="http://schemas.openxmlformats.org/officeDocument/2006/relationships/vmlDrawing" Target="../drawings/vmlDrawing3.vml"/><Relationship Id="rId6" Type="http://schemas.openxmlformats.org/officeDocument/2006/relationships/slideLayout" Target="../slideLayouts/slideLayout2.xml"/><Relationship Id="rId5" Type="http://schemas.openxmlformats.org/officeDocument/2006/relationships/image" Target="../media/image81.jpeg"/><Relationship Id="rId4" Type="http://schemas.openxmlformats.org/officeDocument/2006/relationships/image" Target="../media/image80.jpeg"/><Relationship Id="rId3" Type="http://schemas.openxmlformats.org/officeDocument/2006/relationships/image" Target="../media/image79.wmf"/><Relationship Id="rId2" Type="http://schemas.openxmlformats.org/officeDocument/2006/relationships/oleObject" Target="../embeddings/oleObject3.bin"/><Relationship Id="rId1" Type="http://schemas.openxmlformats.org/officeDocument/2006/relationships/image" Target="../media/image78.png"/></Relationships>
</file>

<file path=ppt/slides/_rels/slide54.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82.emf"/><Relationship Id="rId1" Type="http://schemas.openxmlformats.org/officeDocument/2006/relationships/oleObject" Target="../embeddings/oleObject4.bin"/></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3.png"/><Relationship Id="rId1" Type="http://schemas.openxmlformats.org/officeDocument/2006/relationships/image" Target="../media/image80.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7.png"/><Relationship Id="rId2" Type="http://schemas.openxmlformats.org/officeDocument/2006/relationships/image" Target="../media/image86.jpeg"/><Relationship Id="rId1" Type="http://schemas.openxmlformats.org/officeDocument/2006/relationships/image" Target="../media/image8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了解人脸识别</a:t>
            </a:r>
            <a:endParaRPr lang="zh-CN" altLang="en-US" dirty="0"/>
          </a:p>
        </p:txBody>
      </p:sp>
      <p:sp>
        <p:nvSpPr>
          <p:cNvPr id="3" name="副标题 2"/>
          <p:cNvSpPr>
            <a:spLocks noGrp="1"/>
          </p:cNvSpPr>
          <p:nvPr>
            <p:ph type="subTitle" idx="1"/>
          </p:nvPr>
        </p:nvSpPr>
        <p:spPr/>
        <p:txBody>
          <a:bodyPr/>
          <a:lstStyle/>
          <a:p>
            <a:endParaRPr lang="en-US" altLang="zh-CN" dirty="0" smtClean="0"/>
          </a:p>
          <a:p>
            <a:r>
              <a:rPr lang="en-US" altLang="zh-CN" dirty="0"/>
              <a:t> </a:t>
            </a:r>
            <a:r>
              <a:rPr lang="en-US" altLang="zh-CN" dirty="0" smtClean="0"/>
              <a:t>    </a:t>
            </a:r>
            <a:r>
              <a:rPr lang="zh-CN" altLang="en-US" dirty="0" smtClean="0"/>
              <a:t>中国科学院计算技术研究所</a:t>
            </a:r>
            <a:endParaRPr lang="en-US" altLang="zh-CN" dirty="0"/>
          </a:p>
          <a:p>
            <a:endParaRPr lang="zh-CN" altLang="en-US" dirty="0"/>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207697" y="4908731"/>
            <a:ext cx="546424" cy="491957"/>
          </a:xfrm>
          <a:prstGeom prst="rect">
            <a:avLst/>
          </a:prstGeom>
        </p:spPr>
      </p:pic>
      <p:sp>
        <p:nvSpPr>
          <p:cNvPr id="5" name="日期占位符 4"/>
          <p:cNvSpPr>
            <a:spLocks noGrp="1"/>
          </p:cNvSpPr>
          <p:nvPr>
            <p:ph type="dt" sz="half" idx="10"/>
          </p:nvPr>
        </p:nvSpPr>
        <p:spPr/>
        <p:txBody>
          <a:bodyPr/>
          <a:p>
            <a:fld id="{49828031-7604-4642-B102-9733DD188262}" type="datetime1">
              <a:rPr lang="zh-CN" altLang="en-US" smtClean="0"/>
            </a:fld>
            <a:endParaRPr lang="zh-CN" altLang="en-US"/>
          </a:p>
        </p:txBody>
      </p:sp>
      <p:sp>
        <p:nvSpPr>
          <p:cNvPr id="6" name="灯片编号占位符 5"/>
          <p:cNvSpPr>
            <a:spLocks noGrp="1"/>
          </p:cNvSpPr>
          <p:nvPr>
            <p:ph type="sldNum" sz="quarter" idx="12"/>
          </p:nvPr>
        </p:nvSpPr>
        <p:spPr/>
        <p:txBody>
          <a:bodyPr/>
          <a:p>
            <a:fld id="{9722BAEB-083D-4A6C-A993-799C83716A5E}" type="slidenum">
              <a:rPr lang="zh-CN" altLang="en-US" smtClean="0"/>
            </a:fld>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矩形 18"/>
          <p:cNvSpPr/>
          <p:nvPr/>
        </p:nvSpPr>
        <p:spPr>
          <a:xfrm>
            <a:off x="1580515" y="4311650"/>
            <a:ext cx="8025765" cy="232791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标题 1"/>
          <p:cNvSpPr>
            <a:spLocks noGrp="1"/>
          </p:cNvSpPr>
          <p:nvPr>
            <p:ph type="title"/>
          </p:nvPr>
        </p:nvSpPr>
        <p:spPr/>
        <p:txBody>
          <a:bodyPr/>
          <a:p>
            <a:r>
              <a:rPr lang="zh-CN" altLang="en-US"/>
              <a:t>人工智能的背景（诞生）</a:t>
            </a:r>
            <a:endParaRPr lang="zh-CN" altLang="en-US"/>
          </a:p>
        </p:txBody>
      </p:sp>
      <p:sp>
        <p:nvSpPr>
          <p:cNvPr id="3" name="内容占位符 2"/>
          <p:cNvSpPr>
            <a:spLocks noGrp="1"/>
          </p:cNvSpPr>
          <p:nvPr>
            <p:ph idx="1"/>
          </p:nvPr>
        </p:nvSpPr>
        <p:spPr>
          <a:xfrm>
            <a:off x="838200" y="1793875"/>
            <a:ext cx="10515600" cy="4566285"/>
          </a:xfrm>
        </p:spPr>
        <p:txBody>
          <a:bodyPr/>
          <a:p>
            <a:r>
              <a:rPr lang="zh-CN" altLang="en-US"/>
              <a:t>信息科学与人工智能存在密不可分的关系。</a:t>
            </a:r>
            <a:endParaRPr lang="zh-CN" altLang="en-US"/>
          </a:p>
          <a:p>
            <a:r>
              <a:rPr lang="zh-CN" altLang="en-US">
                <a:sym typeface="+mn-ea"/>
              </a:rPr>
              <a:t>信息科学的四大基础</a:t>
            </a:r>
            <a:r>
              <a:rPr lang="zh-CN" altLang="en-US"/>
              <a:t>：</a:t>
            </a:r>
            <a:endParaRPr lang="zh-CN" altLang="en-US"/>
          </a:p>
          <a:p>
            <a:pPr lvl="1"/>
            <a:r>
              <a:rPr lang="zh-CN" altLang="en-US"/>
              <a:t>香农</a:t>
            </a:r>
            <a:r>
              <a:rPr lang="en-US" altLang="zh-CN"/>
              <a:t>-</a:t>
            </a:r>
            <a:r>
              <a:rPr lang="zh-CN" altLang="en-US"/>
              <a:t>信息论</a:t>
            </a:r>
            <a:r>
              <a:rPr lang="en-US" altLang="zh-CN"/>
              <a:t>: </a:t>
            </a:r>
            <a:r>
              <a:rPr lang="zh-CN" altLang="en-US"/>
              <a:t>建立了信息的可计算性理论</a:t>
            </a:r>
            <a:endParaRPr lang="zh-CN" altLang="en-US"/>
          </a:p>
          <a:p>
            <a:pPr lvl="1"/>
            <a:r>
              <a:rPr lang="zh-CN" altLang="en-US"/>
              <a:t>维纳</a:t>
            </a:r>
            <a:r>
              <a:rPr lang="en-US" altLang="zh-CN"/>
              <a:t>-</a:t>
            </a:r>
            <a:r>
              <a:rPr lang="zh-CN" altLang="en-US"/>
              <a:t>控制论</a:t>
            </a:r>
            <a:r>
              <a:rPr lang="en-US" altLang="zh-CN"/>
              <a:t>: </a:t>
            </a:r>
            <a:r>
              <a:rPr lang="zh-CN" altLang="en-US"/>
              <a:t>建立了机器系统与外界环境的交互机制</a:t>
            </a:r>
            <a:endParaRPr lang="zh-CN" altLang="en-US"/>
          </a:p>
          <a:p>
            <a:pPr lvl="1"/>
            <a:r>
              <a:rPr lang="zh-CN" altLang="en-US">
                <a:solidFill>
                  <a:srgbClr val="FF0000"/>
                </a:solidFill>
                <a:sym typeface="+mn-ea"/>
              </a:rPr>
              <a:t>图灵</a:t>
            </a:r>
            <a:r>
              <a:rPr lang="en-US" altLang="zh-CN">
                <a:solidFill>
                  <a:srgbClr val="FF0000"/>
                </a:solidFill>
                <a:sym typeface="+mn-ea"/>
              </a:rPr>
              <a:t>-</a:t>
            </a:r>
            <a:r>
              <a:rPr lang="zh-CN" altLang="en-US">
                <a:solidFill>
                  <a:srgbClr val="FF0000"/>
                </a:solidFill>
                <a:sym typeface="+mn-ea"/>
              </a:rPr>
              <a:t>图灵机，图灵测试</a:t>
            </a:r>
            <a:r>
              <a:rPr lang="en-US" altLang="zh-CN">
                <a:solidFill>
                  <a:srgbClr val="FF0000"/>
                </a:solidFill>
                <a:sym typeface="+mn-ea"/>
              </a:rPr>
              <a:t>: </a:t>
            </a:r>
            <a:r>
              <a:rPr lang="zh-CN" altLang="en-US">
                <a:solidFill>
                  <a:srgbClr val="FF0000"/>
                </a:solidFill>
                <a:sym typeface="+mn-ea"/>
              </a:rPr>
              <a:t>定义了人工智能的过程及目标</a:t>
            </a:r>
            <a:endParaRPr lang="zh-CN" altLang="en-US">
              <a:solidFill>
                <a:srgbClr val="FF0000"/>
              </a:solidFill>
              <a:sym typeface="+mn-ea"/>
            </a:endParaRPr>
          </a:p>
          <a:p>
            <a:pPr lvl="1"/>
            <a:r>
              <a:rPr lang="zh-CN" altLang="en-US"/>
              <a:t>冯诺依曼</a:t>
            </a:r>
            <a:r>
              <a:rPr lang="en-US" altLang="zh-CN"/>
              <a:t>-</a:t>
            </a:r>
            <a:r>
              <a:rPr lang="zh-CN" altLang="en-US"/>
              <a:t>计算机体系结构</a:t>
            </a:r>
            <a:r>
              <a:rPr lang="en-US" altLang="zh-CN"/>
              <a:t>: </a:t>
            </a:r>
            <a:r>
              <a:rPr lang="zh-CN" altLang="en-US"/>
              <a:t>建立了计算机基础架构</a:t>
            </a:r>
            <a:endParaRPr lang="zh-CN" altLang="en-US"/>
          </a:p>
        </p:txBody>
      </p:sp>
      <p:sp>
        <p:nvSpPr>
          <p:cNvPr id="4" name="矩形 3"/>
          <p:cNvSpPr/>
          <p:nvPr/>
        </p:nvSpPr>
        <p:spPr>
          <a:xfrm>
            <a:off x="1997710" y="4745355"/>
            <a:ext cx="1627505" cy="94932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zh-CN" altLang="en-US"/>
              <a:t>环境输入</a:t>
            </a:r>
            <a:endParaRPr lang="en-US" altLang="zh-CN"/>
          </a:p>
        </p:txBody>
      </p:sp>
      <p:sp>
        <p:nvSpPr>
          <p:cNvPr id="5" name="矩形 4"/>
          <p:cNvSpPr/>
          <p:nvPr/>
        </p:nvSpPr>
        <p:spPr>
          <a:xfrm>
            <a:off x="4779645" y="4745355"/>
            <a:ext cx="1627505" cy="94932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F</a:t>
            </a:r>
            <a:endParaRPr lang="en-US" altLang="zh-CN"/>
          </a:p>
        </p:txBody>
      </p:sp>
      <p:sp>
        <p:nvSpPr>
          <p:cNvPr id="6" name="矩形 5"/>
          <p:cNvSpPr/>
          <p:nvPr/>
        </p:nvSpPr>
        <p:spPr>
          <a:xfrm>
            <a:off x="7612380" y="4745355"/>
            <a:ext cx="1677670" cy="94932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zh-CN" altLang="en-US"/>
              <a:t>输出</a:t>
            </a:r>
            <a:endParaRPr lang="en-US" altLang="zh-CN"/>
          </a:p>
        </p:txBody>
      </p:sp>
      <p:sp>
        <p:nvSpPr>
          <p:cNvPr id="7" name="右箭头 6"/>
          <p:cNvSpPr/>
          <p:nvPr/>
        </p:nvSpPr>
        <p:spPr>
          <a:xfrm>
            <a:off x="3625215" y="5010785"/>
            <a:ext cx="1154430" cy="3778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右箭头 8"/>
          <p:cNvSpPr/>
          <p:nvPr/>
        </p:nvSpPr>
        <p:spPr>
          <a:xfrm>
            <a:off x="6407150" y="5031105"/>
            <a:ext cx="1154430" cy="3778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3625215" y="4745355"/>
            <a:ext cx="868680" cy="368300"/>
          </a:xfrm>
          <a:prstGeom prst="rect">
            <a:avLst/>
          </a:prstGeom>
          <a:noFill/>
        </p:spPr>
        <p:txBody>
          <a:bodyPr wrap="none" rtlCol="0">
            <a:spAutoFit/>
          </a:bodyPr>
          <a:p>
            <a:r>
              <a:rPr lang="zh-CN" altLang="en-US"/>
              <a:t>信息论</a:t>
            </a:r>
            <a:endParaRPr lang="zh-CN" altLang="en-US"/>
          </a:p>
        </p:txBody>
      </p:sp>
      <p:sp>
        <p:nvSpPr>
          <p:cNvPr id="12" name="文本框 11"/>
          <p:cNvSpPr txBox="1"/>
          <p:nvPr/>
        </p:nvSpPr>
        <p:spPr>
          <a:xfrm>
            <a:off x="6478905" y="4745355"/>
            <a:ext cx="868680" cy="368300"/>
          </a:xfrm>
          <a:prstGeom prst="rect">
            <a:avLst/>
          </a:prstGeom>
          <a:noFill/>
        </p:spPr>
        <p:txBody>
          <a:bodyPr wrap="none" rtlCol="0">
            <a:spAutoFit/>
          </a:bodyPr>
          <a:p>
            <a:r>
              <a:rPr lang="zh-CN" altLang="en-US"/>
              <a:t>信息论</a:t>
            </a:r>
            <a:endParaRPr lang="zh-CN" altLang="en-US"/>
          </a:p>
        </p:txBody>
      </p:sp>
      <p:sp>
        <p:nvSpPr>
          <p:cNvPr id="13" name="下弧形箭头 12"/>
          <p:cNvSpPr/>
          <p:nvPr/>
        </p:nvSpPr>
        <p:spPr>
          <a:xfrm flipH="1">
            <a:off x="2828925" y="5694680"/>
            <a:ext cx="5942965" cy="58674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4" name="文本框 13"/>
          <p:cNvSpPr txBox="1"/>
          <p:nvPr/>
        </p:nvSpPr>
        <p:spPr>
          <a:xfrm>
            <a:off x="5363845" y="5913120"/>
            <a:ext cx="873760" cy="368300"/>
          </a:xfrm>
          <a:prstGeom prst="rect">
            <a:avLst/>
          </a:prstGeom>
          <a:noFill/>
        </p:spPr>
        <p:txBody>
          <a:bodyPr wrap="square" rtlCol="0">
            <a:spAutoFit/>
          </a:bodyPr>
          <a:p>
            <a:r>
              <a:rPr lang="zh-CN" altLang="en-US"/>
              <a:t>控制论</a:t>
            </a:r>
            <a:endParaRPr lang="zh-CN" altLang="en-US"/>
          </a:p>
        </p:txBody>
      </p:sp>
      <p:sp>
        <p:nvSpPr>
          <p:cNvPr id="16" name="矩形 15"/>
          <p:cNvSpPr/>
          <p:nvPr/>
        </p:nvSpPr>
        <p:spPr>
          <a:xfrm>
            <a:off x="10249535" y="4745355"/>
            <a:ext cx="1677670" cy="94932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zh-CN" altLang="en-US"/>
              <a:t>人</a:t>
            </a:r>
            <a:endParaRPr lang="zh-CN" altLang="en-US"/>
          </a:p>
        </p:txBody>
      </p:sp>
      <p:sp>
        <p:nvSpPr>
          <p:cNvPr id="17" name="左右箭头 16"/>
          <p:cNvSpPr/>
          <p:nvPr/>
        </p:nvSpPr>
        <p:spPr>
          <a:xfrm>
            <a:off x="9290050" y="5031105"/>
            <a:ext cx="959485" cy="35750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nvSpPr>
        <p:spPr>
          <a:xfrm>
            <a:off x="9220835" y="4662805"/>
            <a:ext cx="1097280" cy="368300"/>
          </a:xfrm>
          <a:prstGeom prst="rect">
            <a:avLst/>
          </a:prstGeom>
          <a:noFill/>
        </p:spPr>
        <p:txBody>
          <a:bodyPr wrap="none" rtlCol="0">
            <a:spAutoFit/>
          </a:bodyPr>
          <a:p>
            <a:r>
              <a:rPr lang="zh-CN" altLang="en-US"/>
              <a:t>图灵测试</a:t>
            </a:r>
            <a:endParaRPr lang="zh-CN" altLang="en-US"/>
          </a:p>
        </p:txBody>
      </p:sp>
      <p:sp>
        <p:nvSpPr>
          <p:cNvPr id="20" name="文本框 19"/>
          <p:cNvSpPr txBox="1"/>
          <p:nvPr/>
        </p:nvSpPr>
        <p:spPr>
          <a:xfrm>
            <a:off x="6809740" y="6281420"/>
            <a:ext cx="2697480" cy="368300"/>
          </a:xfrm>
          <a:prstGeom prst="rect">
            <a:avLst/>
          </a:prstGeom>
          <a:noFill/>
        </p:spPr>
        <p:txBody>
          <a:bodyPr wrap="none" rtlCol="0">
            <a:spAutoFit/>
          </a:bodyPr>
          <a:p>
            <a:r>
              <a:rPr lang="zh-CN" altLang="en-US"/>
              <a:t>计算系统：冯诺依曼结构</a:t>
            </a:r>
            <a:endParaRPr lang="zh-CN" altLang="en-US"/>
          </a:p>
        </p:txBody>
      </p:sp>
      <p:sp>
        <p:nvSpPr>
          <p:cNvPr id="8" name="日期占位符 7"/>
          <p:cNvSpPr>
            <a:spLocks noGrp="1"/>
          </p:cNvSpPr>
          <p:nvPr>
            <p:ph type="dt" sz="half" idx="10"/>
          </p:nvPr>
        </p:nvSpPr>
        <p:spPr/>
        <p:txBody>
          <a:bodyPr/>
          <a:p>
            <a:fld id="{49828031-7604-4642-B102-9733DD188262}" type="datetime1">
              <a:rPr lang="zh-CN" altLang="en-US" smtClean="0"/>
            </a:fld>
            <a:endParaRPr lang="zh-CN" altLang="en-US"/>
          </a:p>
        </p:txBody>
      </p:sp>
      <p:sp>
        <p:nvSpPr>
          <p:cNvPr id="10" name="灯片编号占位符 9"/>
          <p:cNvSpPr>
            <a:spLocks noGrp="1"/>
          </p:cNvSpPr>
          <p:nvPr>
            <p:ph type="sldNum" sz="quarter" idx="12"/>
          </p:nvPr>
        </p:nvSpPr>
        <p:spPr/>
        <p:txBody>
          <a:bodyPr/>
          <a:p>
            <a:fld id="{9722BAEB-083D-4A6C-A993-799C83716A5E}" type="slidenum">
              <a:rPr lang="zh-CN" altLang="en-US" smtClean="0"/>
            </a:fld>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7280" y="286385"/>
            <a:ext cx="10906125" cy="1450975"/>
          </a:xfrm>
        </p:spPr>
        <p:txBody>
          <a:bodyPr>
            <a:normAutofit fontScale="90000"/>
          </a:bodyPr>
          <a:lstStyle/>
          <a:p>
            <a:r>
              <a:rPr lang="zh-CN" altLang="en-US" dirty="0" smtClean="0"/>
              <a:t>人工智能的背景（</a:t>
            </a:r>
            <a:r>
              <a:rPr lang="zh-CN" altLang="en-US" dirty="0"/>
              <a:t>黄金</a:t>
            </a:r>
            <a:r>
              <a:rPr lang="zh-CN" altLang="en-US" dirty="0" smtClean="0"/>
              <a:t>年代</a:t>
            </a:r>
            <a:r>
              <a:rPr lang="en-US" altLang="zh-CN" dirty="0" smtClean="0"/>
              <a:t>:1943 </a:t>
            </a:r>
            <a:r>
              <a:rPr lang="en-US" altLang="zh-CN" dirty="0"/>
              <a:t>- 1956 </a:t>
            </a:r>
            <a:r>
              <a:rPr lang="zh-CN" altLang="en-US" dirty="0" smtClean="0"/>
              <a:t>）</a:t>
            </a:r>
            <a:endParaRPr lang="zh-CN" altLang="en-US" dirty="0"/>
          </a:p>
        </p:txBody>
      </p:sp>
      <p:sp>
        <p:nvSpPr>
          <p:cNvPr id="3" name="内容占位符 2"/>
          <p:cNvSpPr>
            <a:spLocks noGrp="1"/>
          </p:cNvSpPr>
          <p:nvPr>
            <p:ph idx="1"/>
          </p:nvPr>
        </p:nvSpPr>
        <p:spPr>
          <a:xfrm>
            <a:off x="199390" y="1845945"/>
            <a:ext cx="11650345" cy="4023360"/>
          </a:xfrm>
        </p:spPr>
        <p:txBody>
          <a:bodyPr>
            <a:normAutofit fontScale="90000" lnSpcReduction="10000"/>
          </a:bodyPr>
          <a:lstStyle/>
          <a:p>
            <a:pPr marL="0" indent="0">
              <a:lnSpc>
                <a:spcPct val="100000"/>
              </a:lnSpc>
              <a:spcBef>
                <a:spcPts val="0"/>
              </a:spcBef>
              <a:buNone/>
            </a:pPr>
            <a:r>
              <a:rPr lang="zh-CN" altLang="en-US" dirty="0"/>
              <a:t>从</a:t>
            </a:r>
            <a:r>
              <a:rPr lang="en-US" altLang="zh-CN" dirty="0"/>
              <a:t>50</a:t>
            </a:r>
            <a:r>
              <a:rPr lang="zh-CN" altLang="en-US" dirty="0"/>
              <a:t>年代后期到</a:t>
            </a:r>
            <a:r>
              <a:rPr lang="en-US" altLang="zh-CN" dirty="0"/>
              <a:t>60</a:t>
            </a:r>
            <a:r>
              <a:rPr lang="zh-CN" altLang="en-US" dirty="0"/>
              <a:t>年代涌现了大批成功的</a:t>
            </a:r>
            <a:r>
              <a:rPr lang="en-US" altLang="zh-CN" dirty="0"/>
              <a:t>AI</a:t>
            </a:r>
            <a:r>
              <a:rPr lang="zh-CN" altLang="en-US" dirty="0"/>
              <a:t>程序和新的研究方向</a:t>
            </a:r>
            <a:r>
              <a:rPr lang="zh-CN" altLang="en-US" dirty="0" smtClean="0"/>
              <a:t>。</a:t>
            </a:r>
            <a:endParaRPr lang="en-US" altLang="zh-CN" dirty="0" smtClean="0"/>
          </a:p>
          <a:p>
            <a:pPr>
              <a:lnSpc>
                <a:spcPct val="100000"/>
              </a:lnSpc>
              <a:spcBef>
                <a:spcPts val="0"/>
              </a:spcBef>
            </a:pPr>
            <a:r>
              <a:rPr lang="zh-CN" altLang="en-US" b="1" dirty="0"/>
              <a:t>搜索式</a:t>
            </a:r>
            <a:r>
              <a:rPr lang="zh-CN" altLang="en-US" b="1" dirty="0" smtClean="0"/>
              <a:t>推理</a:t>
            </a:r>
            <a:endParaRPr lang="en-US" altLang="zh-CN" b="1" dirty="0" smtClean="0"/>
          </a:p>
          <a:p>
            <a:pPr marL="0" indent="0">
              <a:lnSpc>
                <a:spcPct val="100000"/>
              </a:lnSpc>
              <a:spcBef>
                <a:spcPts val="0"/>
              </a:spcBef>
              <a:buNone/>
            </a:pPr>
            <a:r>
              <a:rPr lang="zh-CN" altLang="en-US" dirty="0"/>
              <a:t>许多</a:t>
            </a:r>
            <a:r>
              <a:rPr lang="en-US" altLang="zh-CN" dirty="0"/>
              <a:t>AI</a:t>
            </a:r>
            <a:r>
              <a:rPr lang="zh-CN" altLang="en-US" dirty="0"/>
              <a:t>程序使用相同的基本算法。为实现一个目标（例如赢得游戏或证明定理），它们一步步地前进，就像在迷宫中寻找出路一般；如果遇到了死胡同则进行回溯。这就是“搜索式推理”</a:t>
            </a:r>
            <a:r>
              <a:rPr lang="zh-CN" altLang="en-US" dirty="0" smtClean="0"/>
              <a:t>。</a:t>
            </a:r>
            <a:endParaRPr lang="en-US" altLang="zh-CN" dirty="0" smtClean="0"/>
          </a:p>
          <a:p>
            <a:pPr>
              <a:lnSpc>
                <a:spcPct val="100000"/>
              </a:lnSpc>
              <a:spcBef>
                <a:spcPts val="0"/>
              </a:spcBef>
            </a:pPr>
            <a:r>
              <a:rPr lang="zh-CN" altLang="en-US" b="1" dirty="0"/>
              <a:t>自然</a:t>
            </a:r>
            <a:r>
              <a:rPr lang="zh-CN" altLang="en-US" b="1" dirty="0" smtClean="0"/>
              <a:t>语言</a:t>
            </a:r>
            <a:endParaRPr lang="en-US" altLang="zh-CN" b="1" dirty="0" smtClean="0"/>
          </a:p>
          <a:p>
            <a:pPr marL="0" indent="0">
              <a:lnSpc>
                <a:spcPct val="100000"/>
              </a:lnSpc>
              <a:spcBef>
                <a:spcPts val="0"/>
              </a:spcBef>
              <a:buNone/>
            </a:pPr>
            <a:r>
              <a:rPr lang="en-US" altLang="zh-CN" dirty="0"/>
              <a:t>AI</a:t>
            </a:r>
            <a:r>
              <a:rPr lang="zh-CN" altLang="en-US" dirty="0"/>
              <a:t>研究的一个重要目标是使计算机能够通过自然语言（例如英语）进行交流。早期的一个成功范例是</a:t>
            </a:r>
            <a:r>
              <a:rPr lang="en-US" altLang="zh-CN" dirty="0"/>
              <a:t>Daniel </a:t>
            </a:r>
            <a:r>
              <a:rPr lang="en-US" altLang="zh-CN" dirty="0" err="1"/>
              <a:t>Bobrow</a:t>
            </a:r>
            <a:r>
              <a:rPr lang="zh-CN" altLang="en-US" dirty="0"/>
              <a:t>的程序</a:t>
            </a:r>
            <a:r>
              <a:rPr lang="en-US" altLang="zh-CN" dirty="0"/>
              <a:t>STUDENT</a:t>
            </a:r>
            <a:r>
              <a:rPr lang="zh-CN" altLang="en-US" dirty="0"/>
              <a:t>，它能够解决高中程度的代数应用题。</a:t>
            </a:r>
            <a:endParaRPr lang="en-US" altLang="zh-CN" dirty="0" smtClean="0"/>
          </a:p>
        </p:txBody>
      </p:sp>
      <p:sp>
        <p:nvSpPr>
          <p:cNvPr id="4" name="日期占位符 3"/>
          <p:cNvSpPr>
            <a:spLocks noGrp="1"/>
          </p:cNvSpPr>
          <p:nvPr>
            <p:ph type="dt" sz="half" idx="10"/>
          </p:nvPr>
        </p:nvSpPr>
        <p:spPr/>
        <p:txBody>
          <a:bodyPr/>
          <a:p>
            <a:fld id="{49828031-7604-4642-B102-9733DD188262}" type="datetime1">
              <a:rPr lang="zh-CN" altLang="en-US" smtClean="0"/>
            </a:fld>
            <a:endParaRPr lang="zh-CN" altLang="en-US"/>
          </a:p>
        </p:txBody>
      </p:sp>
      <p:sp>
        <p:nvSpPr>
          <p:cNvPr id="5" name="灯片编号占位符 4"/>
          <p:cNvSpPr>
            <a:spLocks noGrp="1"/>
          </p:cNvSpPr>
          <p:nvPr>
            <p:ph type="sldNum" sz="quarter" idx="12"/>
          </p:nvPr>
        </p:nvSpPr>
        <p:spPr/>
        <p:txBody>
          <a:bodyPr/>
          <a:p>
            <a:fld id="{9722BAEB-083D-4A6C-A993-799C83716A5E}" type="slidenum">
              <a:rPr lang="zh-CN" altLang="en-US" smtClean="0"/>
            </a:fld>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7280" y="286385"/>
            <a:ext cx="10609580" cy="1450975"/>
          </a:xfrm>
        </p:spPr>
        <p:txBody>
          <a:bodyPr>
            <a:normAutofit fontScale="90000"/>
          </a:bodyPr>
          <a:lstStyle/>
          <a:p>
            <a:r>
              <a:rPr lang="zh-CN" altLang="en-US" dirty="0" smtClean="0"/>
              <a:t>人工智能的背景（</a:t>
            </a:r>
            <a:r>
              <a:rPr lang="zh-CN" altLang="en-US" dirty="0"/>
              <a:t>黄金</a:t>
            </a:r>
            <a:r>
              <a:rPr lang="zh-CN" altLang="en-US" dirty="0" smtClean="0"/>
              <a:t>年代</a:t>
            </a:r>
            <a:r>
              <a:rPr lang="en-US" altLang="zh-CN" dirty="0" smtClean="0"/>
              <a:t>:1943 </a:t>
            </a:r>
            <a:r>
              <a:rPr lang="en-US" altLang="zh-CN" dirty="0"/>
              <a:t>- 1956 </a:t>
            </a:r>
            <a:r>
              <a:rPr lang="zh-CN" altLang="en-US" dirty="0" smtClean="0"/>
              <a:t>）</a:t>
            </a:r>
            <a:endParaRPr lang="zh-CN" altLang="en-US" dirty="0"/>
          </a:p>
        </p:txBody>
      </p:sp>
      <p:sp>
        <p:nvSpPr>
          <p:cNvPr id="3" name="内容占位符 2"/>
          <p:cNvSpPr>
            <a:spLocks noGrp="1"/>
          </p:cNvSpPr>
          <p:nvPr>
            <p:ph idx="1"/>
          </p:nvPr>
        </p:nvSpPr>
        <p:spPr>
          <a:xfrm>
            <a:off x="270510" y="1845945"/>
            <a:ext cx="10885170" cy="4023360"/>
          </a:xfrm>
        </p:spPr>
        <p:txBody>
          <a:bodyPr>
            <a:normAutofit lnSpcReduction="10000"/>
          </a:bodyPr>
          <a:lstStyle/>
          <a:p>
            <a:pPr>
              <a:lnSpc>
                <a:spcPct val="100000"/>
              </a:lnSpc>
              <a:spcBef>
                <a:spcPts val="0"/>
              </a:spcBef>
            </a:pPr>
            <a:r>
              <a:rPr lang="zh-CN" altLang="en-US" b="1" dirty="0" smtClean="0"/>
              <a:t>微世界</a:t>
            </a:r>
            <a:endParaRPr lang="en-US" altLang="zh-CN" b="1" dirty="0" smtClean="0"/>
          </a:p>
          <a:p>
            <a:pPr marL="0" indent="0">
              <a:lnSpc>
                <a:spcPct val="100000"/>
              </a:lnSpc>
              <a:spcBef>
                <a:spcPts val="0"/>
              </a:spcBef>
              <a:buNone/>
            </a:pPr>
            <a:r>
              <a:rPr lang="en-US" altLang="zh-CN" dirty="0"/>
              <a:t>60</a:t>
            </a:r>
            <a:r>
              <a:rPr lang="zh-CN" altLang="en-US" dirty="0"/>
              <a:t>年代后期，麻省理工大学</a:t>
            </a:r>
            <a:r>
              <a:rPr lang="en-US" altLang="zh-CN" dirty="0"/>
              <a:t>AI</a:t>
            </a:r>
            <a:r>
              <a:rPr lang="zh-CN" altLang="en-US" dirty="0"/>
              <a:t>实验室的马文</a:t>
            </a:r>
            <a:r>
              <a:rPr lang="en-US" altLang="zh-CN" dirty="0"/>
              <a:t>·</a:t>
            </a:r>
            <a:r>
              <a:rPr lang="zh-CN" altLang="en-US" dirty="0"/>
              <a:t>闵斯基和西摩尔</a:t>
            </a:r>
            <a:r>
              <a:rPr lang="en-US" altLang="zh-CN" dirty="0"/>
              <a:t>·</a:t>
            </a:r>
            <a:r>
              <a:rPr lang="zh-CN" altLang="en-US" dirty="0"/>
              <a:t>派普特建议</a:t>
            </a:r>
            <a:r>
              <a:rPr lang="en-US" altLang="zh-CN" dirty="0"/>
              <a:t>AI</a:t>
            </a:r>
            <a:r>
              <a:rPr lang="zh-CN" altLang="en-US" dirty="0"/>
              <a:t>研究者们专注于被称为“微世界”的简单场景。他们指出在成熟的学科中往往使用</a:t>
            </a:r>
            <a:r>
              <a:rPr lang="zh-CN" altLang="en-US" dirty="0">
                <a:solidFill>
                  <a:srgbClr val="FF0000"/>
                </a:solidFill>
              </a:rPr>
              <a:t>简化模型（</a:t>
            </a:r>
            <a:r>
              <a:rPr lang="en-US" altLang="zh-CN" dirty="0">
                <a:solidFill>
                  <a:srgbClr val="FF0000"/>
                </a:solidFill>
              </a:rPr>
              <a:t>Occam's razor</a:t>
            </a:r>
            <a:r>
              <a:rPr lang="zh-CN" altLang="en-US" dirty="0">
                <a:solidFill>
                  <a:srgbClr val="FF0000"/>
                </a:solidFill>
              </a:rPr>
              <a:t>）</a:t>
            </a:r>
            <a:r>
              <a:rPr lang="zh-CN" altLang="en-US" dirty="0"/>
              <a:t>帮助基本原则的理解，例如物理学中的光滑平面和完美刚体</a:t>
            </a:r>
            <a:r>
              <a:rPr lang="zh-CN" altLang="en-US" dirty="0" smtClean="0"/>
              <a:t>。</a:t>
            </a:r>
            <a:endParaRPr lang="zh-CN" altLang="en-US" dirty="0" smtClean="0"/>
          </a:p>
          <a:p>
            <a:pPr>
              <a:lnSpc>
                <a:spcPct val="100000"/>
              </a:lnSpc>
              <a:spcBef>
                <a:spcPts val="0"/>
              </a:spcBef>
              <a:buFont typeface="Wingdings" panose="05000000000000000000" charset="0"/>
              <a:buChar char="l"/>
            </a:pPr>
            <a:r>
              <a:rPr lang="zh-CN" altLang="en-US" dirty="0" smtClean="0"/>
              <a:t>如无必要，务增实体</a:t>
            </a:r>
            <a:endParaRPr lang="zh-CN" altLang="en-US" dirty="0" smtClean="0"/>
          </a:p>
          <a:p>
            <a:pPr>
              <a:lnSpc>
                <a:spcPct val="100000"/>
              </a:lnSpc>
              <a:spcBef>
                <a:spcPts val="0"/>
              </a:spcBef>
              <a:buFont typeface="Wingdings" panose="05000000000000000000" charset="0"/>
              <a:buChar char="l"/>
            </a:pPr>
            <a:r>
              <a:rPr lang="en-US" altLang="zh-CN" dirty="0" smtClean="0"/>
              <a:t>No free lunch</a:t>
            </a:r>
            <a:endParaRPr lang="en-US" altLang="zh-CN" dirty="0" smtClean="0"/>
          </a:p>
        </p:txBody>
      </p:sp>
      <p:sp>
        <p:nvSpPr>
          <p:cNvPr id="4" name="日期占位符 3"/>
          <p:cNvSpPr>
            <a:spLocks noGrp="1"/>
          </p:cNvSpPr>
          <p:nvPr>
            <p:ph type="dt" sz="half" idx="10"/>
          </p:nvPr>
        </p:nvSpPr>
        <p:spPr/>
        <p:txBody>
          <a:bodyPr/>
          <a:p>
            <a:fld id="{49828031-7604-4642-B102-9733DD188262}" type="datetime1">
              <a:rPr lang="zh-CN" altLang="en-US" smtClean="0"/>
            </a:fld>
            <a:endParaRPr lang="zh-CN" altLang="en-US"/>
          </a:p>
        </p:txBody>
      </p:sp>
      <p:sp>
        <p:nvSpPr>
          <p:cNvPr id="5" name="灯片编号占位符 4"/>
          <p:cNvSpPr>
            <a:spLocks noGrp="1"/>
          </p:cNvSpPr>
          <p:nvPr>
            <p:ph type="sldNum" sz="quarter" idx="12"/>
          </p:nvPr>
        </p:nvSpPr>
        <p:spPr/>
        <p:txBody>
          <a:bodyPr/>
          <a:p>
            <a:fld id="{9722BAEB-083D-4A6C-A993-799C83716A5E}" type="slidenum">
              <a:rPr lang="zh-CN" altLang="en-US" smtClean="0"/>
            </a:fld>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人工智能的背景（</a:t>
            </a:r>
            <a:r>
              <a:rPr lang="zh-CN" altLang="en-US" dirty="0"/>
              <a:t>第一次</a:t>
            </a:r>
            <a:r>
              <a:rPr lang="en-US" altLang="zh-CN" dirty="0"/>
              <a:t>AI</a:t>
            </a:r>
            <a:r>
              <a:rPr lang="zh-CN" altLang="en-US" dirty="0"/>
              <a:t>低谷：</a:t>
            </a:r>
            <a:r>
              <a:rPr lang="en-US" altLang="zh-CN" dirty="0"/>
              <a:t>1974 - 1980 </a:t>
            </a:r>
            <a:r>
              <a:rPr lang="zh-CN" altLang="en-US" dirty="0" smtClean="0"/>
              <a:t>）</a:t>
            </a:r>
            <a:endParaRPr lang="zh-CN" altLang="en-US" dirty="0"/>
          </a:p>
        </p:txBody>
      </p:sp>
      <p:sp>
        <p:nvSpPr>
          <p:cNvPr id="3" name="内容占位符 2"/>
          <p:cNvSpPr>
            <a:spLocks noGrp="1"/>
          </p:cNvSpPr>
          <p:nvPr>
            <p:ph idx="1"/>
          </p:nvPr>
        </p:nvSpPr>
        <p:spPr>
          <a:xfrm>
            <a:off x="250825" y="1845945"/>
            <a:ext cx="10904855" cy="4023360"/>
          </a:xfrm>
        </p:spPr>
        <p:txBody>
          <a:bodyPr>
            <a:normAutofit fontScale="70000"/>
          </a:bodyPr>
          <a:lstStyle/>
          <a:p>
            <a:pPr marL="0" lvl="0" indent="0" fontAlgn="auto">
              <a:lnSpc>
                <a:spcPct val="100000"/>
              </a:lnSpc>
              <a:spcBef>
                <a:spcPts val="0"/>
              </a:spcBef>
              <a:spcAft>
                <a:spcPts val="1200"/>
              </a:spcAft>
              <a:buNone/>
            </a:pPr>
            <a:r>
              <a:rPr lang="zh-CN" altLang="en-US" dirty="0" smtClean="0"/>
              <a:t>到了</a:t>
            </a:r>
            <a:r>
              <a:rPr lang="en-US" altLang="zh-CN" dirty="0" smtClean="0"/>
              <a:t>70</a:t>
            </a:r>
            <a:r>
              <a:rPr lang="zh-CN" altLang="en-US" dirty="0" smtClean="0"/>
              <a:t>年代，</a:t>
            </a:r>
            <a:r>
              <a:rPr lang="en-US" altLang="zh-CN" dirty="0" smtClean="0"/>
              <a:t>AI</a:t>
            </a:r>
            <a:r>
              <a:rPr lang="zh-CN" altLang="en-US" dirty="0" smtClean="0"/>
              <a:t>开始遭遇批评，随之而来的还有资金上的困难。</a:t>
            </a:r>
            <a:r>
              <a:rPr lang="en-US" altLang="zh-CN" dirty="0" smtClean="0"/>
              <a:t>AI</a:t>
            </a:r>
            <a:r>
              <a:rPr lang="zh-CN" altLang="en-US" dirty="0" smtClean="0"/>
              <a:t>研究者们对其课题的难度未能作出正确判断：此前的过于乐观使人们期望过高，当承诺无法兑现时，对</a:t>
            </a:r>
            <a:r>
              <a:rPr lang="en-US" altLang="zh-CN" dirty="0" smtClean="0"/>
              <a:t>AI</a:t>
            </a:r>
            <a:r>
              <a:rPr lang="zh-CN" altLang="en-US" dirty="0" smtClean="0"/>
              <a:t>的资助就缩减或取消了。</a:t>
            </a:r>
            <a:r>
              <a:rPr lang="en-US" altLang="zh-CN" dirty="0"/>
              <a:t> AI</a:t>
            </a:r>
            <a:r>
              <a:rPr lang="zh-CN" altLang="en-US" dirty="0"/>
              <a:t>研究者们遭遇了无法克服的基础性障碍</a:t>
            </a:r>
            <a:r>
              <a:rPr lang="zh-CN" altLang="en-US" dirty="0" smtClean="0"/>
              <a:t>。</a:t>
            </a:r>
            <a:endParaRPr lang="en-US" altLang="zh-CN" dirty="0"/>
          </a:p>
          <a:p>
            <a:pPr fontAlgn="auto">
              <a:lnSpc>
                <a:spcPct val="100000"/>
              </a:lnSpc>
              <a:spcBef>
                <a:spcPts val="0"/>
              </a:spcBef>
              <a:spcAft>
                <a:spcPts val="1200"/>
              </a:spcAft>
              <a:buFont typeface="Wingdings" panose="05000000000000000000" charset="0"/>
              <a:buChar char="l"/>
            </a:pPr>
            <a:r>
              <a:rPr lang="zh-CN" altLang="en-US" dirty="0"/>
              <a:t>计算机的运算能力</a:t>
            </a:r>
            <a:r>
              <a:rPr lang="zh-CN" altLang="en-US" dirty="0" smtClean="0"/>
              <a:t>。</a:t>
            </a:r>
            <a:endParaRPr lang="en-US" altLang="zh-CN" dirty="0" smtClean="0"/>
          </a:p>
          <a:p>
            <a:pPr fontAlgn="auto">
              <a:lnSpc>
                <a:spcPct val="100000"/>
              </a:lnSpc>
              <a:spcBef>
                <a:spcPts val="0"/>
              </a:spcBef>
              <a:spcAft>
                <a:spcPts val="1200"/>
              </a:spcAft>
              <a:buFont typeface="Wingdings" panose="05000000000000000000" charset="0"/>
              <a:buChar char="l"/>
            </a:pPr>
            <a:r>
              <a:rPr lang="zh-CN" altLang="en-US" dirty="0"/>
              <a:t>计算复杂性和指数爆炸</a:t>
            </a:r>
            <a:r>
              <a:rPr lang="zh-CN" altLang="en-US" dirty="0" smtClean="0"/>
              <a:t>。</a:t>
            </a:r>
            <a:endParaRPr lang="en-US" altLang="zh-CN" dirty="0" smtClean="0"/>
          </a:p>
          <a:p>
            <a:pPr fontAlgn="auto">
              <a:lnSpc>
                <a:spcPct val="100000"/>
              </a:lnSpc>
              <a:spcBef>
                <a:spcPts val="0"/>
              </a:spcBef>
              <a:spcAft>
                <a:spcPts val="1200"/>
              </a:spcAft>
              <a:buFont typeface="Wingdings" panose="05000000000000000000" charset="0"/>
              <a:buChar char="l"/>
            </a:pPr>
            <a:r>
              <a:rPr lang="zh-CN" altLang="en-US" dirty="0"/>
              <a:t>常识与推理</a:t>
            </a:r>
            <a:r>
              <a:rPr lang="en-US" altLang="zh-CN" dirty="0"/>
              <a:t>-</a:t>
            </a:r>
            <a:r>
              <a:rPr lang="zh-CN" altLang="en-US" dirty="0"/>
              <a:t>莫拉维克悖论：</a:t>
            </a:r>
            <a:r>
              <a:rPr lang="en-US" altLang="zh-CN" dirty="0"/>
              <a:t>人类所独有的高阶智慧能力只需要非常少的计算能力，例如推理，但是无意识的技能和直觉却需要极大的运算能力</a:t>
            </a:r>
            <a:endParaRPr lang="en-US" altLang="zh-CN" dirty="0"/>
          </a:p>
          <a:p>
            <a:pPr fontAlgn="auto">
              <a:lnSpc>
                <a:spcPct val="100000"/>
              </a:lnSpc>
              <a:spcBef>
                <a:spcPts val="0"/>
              </a:spcBef>
              <a:spcAft>
                <a:spcPts val="1200"/>
              </a:spcAft>
              <a:buFont typeface="Wingdings" panose="05000000000000000000" charset="0"/>
              <a:buChar char="l"/>
            </a:pPr>
            <a:r>
              <a:rPr lang="zh-CN" altLang="en-US" dirty="0"/>
              <a:t>框架：符号主义、连接主义、行为主义、仿生主义。。。</a:t>
            </a:r>
            <a:endParaRPr lang="en-US" altLang="zh-CN" dirty="0" smtClean="0"/>
          </a:p>
          <a:p>
            <a:pPr marL="0" lvl="0" indent="0">
              <a:lnSpc>
                <a:spcPct val="100000"/>
              </a:lnSpc>
              <a:spcBef>
                <a:spcPts val="0"/>
              </a:spcBef>
              <a:buNone/>
            </a:pPr>
            <a:endParaRPr lang="en-US" altLang="zh-CN" dirty="0" smtClean="0"/>
          </a:p>
        </p:txBody>
      </p:sp>
      <p:sp>
        <p:nvSpPr>
          <p:cNvPr id="4" name="日期占位符 3"/>
          <p:cNvSpPr>
            <a:spLocks noGrp="1"/>
          </p:cNvSpPr>
          <p:nvPr>
            <p:ph type="dt" sz="half" idx="10"/>
          </p:nvPr>
        </p:nvSpPr>
        <p:spPr/>
        <p:txBody>
          <a:bodyPr/>
          <a:p>
            <a:fld id="{49828031-7604-4642-B102-9733DD188262}" type="datetime1">
              <a:rPr lang="zh-CN" altLang="en-US" smtClean="0"/>
            </a:fld>
            <a:endParaRPr lang="zh-CN" altLang="en-US"/>
          </a:p>
        </p:txBody>
      </p:sp>
      <p:sp>
        <p:nvSpPr>
          <p:cNvPr id="5" name="灯片编号占位符 4"/>
          <p:cNvSpPr>
            <a:spLocks noGrp="1"/>
          </p:cNvSpPr>
          <p:nvPr>
            <p:ph type="sldNum" sz="quarter" idx="12"/>
          </p:nvPr>
        </p:nvSpPr>
        <p:spPr/>
        <p:txBody>
          <a:bodyPr/>
          <a:p>
            <a:fld id="{9722BAEB-083D-4A6C-A993-799C83716A5E}" type="slidenum">
              <a:rPr lang="zh-CN" altLang="en-US" smtClean="0"/>
            </a:fld>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7280" y="286385"/>
            <a:ext cx="10660380" cy="1450975"/>
          </a:xfrm>
        </p:spPr>
        <p:txBody>
          <a:bodyPr/>
          <a:lstStyle/>
          <a:p>
            <a:r>
              <a:rPr lang="zh-CN" altLang="en-US" dirty="0" smtClean="0"/>
              <a:t>人工智能的背景（</a:t>
            </a:r>
            <a:r>
              <a:rPr lang="zh-CN" altLang="en-US" dirty="0"/>
              <a:t>繁荣：</a:t>
            </a:r>
            <a:r>
              <a:rPr lang="en-US" altLang="zh-CN" dirty="0"/>
              <a:t>1980 - 1987 </a:t>
            </a:r>
            <a:r>
              <a:rPr lang="zh-CN" altLang="en-US" dirty="0" smtClean="0"/>
              <a:t>）</a:t>
            </a:r>
            <a:endParaRPr lang="zh-CN" altLang="en-US" dirty="0"/>
          </a:p>
        </p:txBody>
      </p:sp>
      <p:sp>
        <p:nvSpPr>
          <p:cNvPr id="3" name="内容占位符 2"/>
          <p:cNvSpPr>
            <a:spLocks noGrp="1"/>
          </p:cNvSpPr>
          <p:nvPr>
            <p:ph idx="1"/>
          </p:nvPr>
        </p:nvSpPr>
        <p:spPr>
          <a:xfrm>
            <a:off x="260350" y="1845945"/>
            <a:ext cx="7974965" cy="4023360"/>
          </a:xfrm>
        </p:spPr>
        <p:txBody>
          <a:bodyPr>
            <a:normAutofit fontScale="90000"/>
          </a:bodyPr>
          <a:lstStyle/>
          <a:p>
            <a:pPr marL="0" lvl="0" indent="0">
              <a:lnSpc>
                <a:spcPct val="100000"/>
              </a:lnSpc>
              <a:spcBef>
                <a:spcPts val="0"/>
              </a:spcBef>
              <a:buNone/>
            </a:pPr>
            <a:r>
              <a:rPr lang="zh-CN" altLang="en-US" dirty="0"/>
              <a:t>在</a:t>
            </a:r>
            <a:r>
              <a:rPr lang="en-US" altLang="zh-CN" dirty="0"/>
              <a:t>80</a:t>
            </a:r>
            <a:r>
              <a:rPr lang="zh-CN" altLang="en-US" dirty="0"/>
              <a:t>年代，一类名为“专家系统”的</a:t>
            </a:r>
            <a:r>
              <a:rPr lang="en-US" altLang="zh-CN" dirty="0"/>
              <a:t>AI</a:t>
            </a:r>
            <a:r>
              <a:rPr lang="zh-CN" altLang="en-US" dirty="0" smtClean="0"/>
              <a:t>程序</a:t>
            </a:r>
            <a:endParaRPr lang="en-US" altLang="zh-CN" dirty="0" smtClean="0"/>
          </a:p>
          <a:p>
            <a:pPr marL="0" lvl="0" indent="0">
              <a:lnSpc>
                <a:spcPct val="100000"/>
              </a:lnSpc>
              <a:spcBef>
                <a:spcPts val="0"/>
              </a:spcBef>
              <a:buNone/>
            </a:pPr>
            <a:r>
              <a:rPr lang="zh-CN" altLang="en-US" dirty="0" smtClean="0"/>
              <a:t>开始</a:t>
            </a:r>
            <a:r>
              <a:rPr lang="zh-CN" altLang="en-US" dirty="0"/>
              <a:t>为全世界的公司所采纳，而“知识处理</a:t>
            </a:r>
            <a:r>
              <a:rPr lang="zh-CN" altLang="en-US" dirty="0" smtClean="0"/>
              <a:t>”</a:t>
            </a:r>
            <a:endParaRPr lang="en-US" altLang="zh-CN" dirty="0" smtClean="0"/>
          </a:p>
          <a:p>
            <a:pPr marL="0" lvl="0" indent="0">
              <a:lnSpc>
                <a:spcPct val="100000"/>
              </a:lnSpc>
              <a:spcBef>
                <a:spcPts val="0"/>
              </a:spcBef>
              <a:buNone/>
            </a:pPr>
            <a:r>
              <a:rPr lang="zh-CN" altLang="en-US" dirty="0" smtClean="0"/>
              <a:t>成为</a:t>
            </a:r>
            <a:r>
              <a:rPr lang="zh-CN" altLang="en-US" dirty="0"/>
              <a:t>了主流</a:t>
            </a:r>
            <a:r>
              <a:rPr lang="en-US" altLang="zh-CN" dirty="0"/>
              <a:t>AI</a:t>
            </a:r>
            <a:r>
              <a:rPr lang="zh-CN" altLang="en-US" dirty="0"/>
              <a:t>研究的焦点。日本政府在同一</a:t>
            </a:r>
            <a:r>
              <a:rPr lang="zh-CN" altLang="en-US" dirty="0" smtClean="0"/>
              <a:t>年</a:t>
            </a:r>
            <a:endParaRPr lang="en-US" altLang="zh-CN" dirty="0" smtClean="0"/>
          </a:p>
          <a:p>
            <a:pPr marL="0" lvl="0" indent="0">
              <a:lnSpc>
                <a:spcPct val="100000"/>
              </a:lnSpc>
              <a:spcBef>
                <a:spcPts val="0"/>
              </a:spcBef>
              <a:buNone/>
            </a:pPr>
            <a:r>
              <a:rPr lang="zh-CN" altLang="en-US" dirty="0" smtClean="0"/>
              <a:t>代</a:t>
            </a:r>
            <a:r>
              <a:rPr lang="zh-CN" altLang="en-US" dirty="0"/>
              <a:t>积极投资</a:t>
            </a:r>
            <a:r>
              <a:rPr lang="en-US" altLang="zh-CN" dirty="0"/>
              <a:t>AI</a:t>
            </a:r>
            <a:r>
              <a:rPr lang="zh-CN" altLang="en-US" dirty="0"/>
              <a:t>以促进其第五代计算机工程。</a:t>
            </a:r>
            <a:r>
              <a:rPr lang="en-US" altLang="zh-CN" dirty="0" smtClean="0"/>
              <a:t>80</a:t>
            </a:r>
            <a:endParaRPr lang="en-US" altLang="zh-CN" dirty="0" smtClean="0"/>
          </a:p>
          <a:p>
            <a:pPr marL="0" lvl="0" indent="0">
              <a:lnSpc>
                <a:spcPct val="100000"/>
              </a:lnSpc>
              <a:spcBef>
                <a:spcPts val="0"/>
              </a:spcBef>
              <a:buNone/>
            </a:pPr>
            <a:r>
              <a:rPr lang="zh-CN" altLang="en-US" dirty="0" smtClean="0"/>
              <a:t>年代</a:t>
            </a:r>
            <a:r>
              <a:rPr lang="zh-CN" altLang="en-US" dirty="0"/>
              <a:t>早期另一个令人振奋的事件是</a:t>
            </a:r>
            <a:r>
              <a:rPr lang="en-US" altLang="zh-CN" dirty="0"/>
              <a:t>John </a:t>
            </a:r>
            <a:r>
              <a:rPr lang="en-US" altLang="zh-CN" dirty="0" smtClean="0"/>
              <a:t>Hopfield</a:t>
            </a:r>
            <a:r>
              <a:rPr lang="zh-CN" altLang="en-US" dirty="0" smtClean="0"/>
              <a:t>和</a:t>
            </a:r>
            <a:r>
              <a:rPr lang="en-US" altLang="zh-CN" dirty="0"/>
              <a:t>David </a:t>
            </a:r>
            <a:r>
              <a:rPr lang="en-US" altLang="zh-CN" dirty="0" err="1"/>
              <a:t>Rumelhart</a:t>
            </a:r>
            <a:r>
              <a:rPr lang="zh-CN" altLang="en-US" dirty="0"/>
              <a:t>使联结主义重获新生。</a:t>
            </a:r>
            <a:r>
              <a:rPr lang="en-US" altLang="zh-CN" dirty="0"/>
              <a:t>AI</a:t>
            </a:r>
            <a:r>
              <a:rPr lang="zh-CN" altLang="en-US" dirty="0" smtClean="0"/>
              <a:t>再一</a:t>
            </a:r>
            <a:r>
              <a:rPr lang="zh-CN" altLang="en-US" dirty="0"/>
              <a:t>次获得了成功。</a:t>
            </a:r>
            <a:endParaRPr lang="en-US" altLang="zh-CN" dirty="0" smtClean="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401551" y="1825625"/>
            <a:ext cx="3437779" cy="4100390"/>
          </a:xfrm>
          <a:prstGeom prst="rect">
            <a:avLst/>
          </a:prstGeom>
        </p:spPr>
      </p:pic>
      <p:sp>
        <p:nvSpPr>
          <p:cNvPr id="5" name="日期占位符 4"/>
          <p:cNvSpPr>
            <a:spLocks noGrp="1"/>
          </p:cNvSpPr>
          <p:nvPr>
            <p:ph type="dt" sz="half" idx="10"/>
          </p:nvPr>
        </p:nvSpPr>
        <p:spPr/>
        <p:txBody>
          <a:bodyPr/>
          <a:p>
            <a:fld id="{49828031-7604-4642-B102-9733DD188262}" type="datetime1">
              <a:rPr lang="zh-CN" altLang="en-US" smtClean="0"/>
            </a:fld>
            <a:endParaRPr lang="zh-CN" altLang="en-US"/>
          </a:p>
        </p:txBody>
      </p:sp>
      <p:sp>
        <p:nvSpPr>
          <p:cNvPr id="6" name="灯片编号占位符 5"/>
          <p:cNvSpPr>
            <a:spLocks noGrp="1"/>
          </p:cNvSpPr>
          <p:nvPr>
            <p:ph type="sldNum" sz="quarter" idx="12"/>
          </p:nvPr>
        </p:nvSpPr>
        <p:spPr/>
        <p:txBody>
          <a:bodyPr/>
          <a:p>
            <a:fld id="{9722BAEB-083D-4A6C-A993-799C83716A5E}" type="slidenum">
              <a:rPr lang="zh-CN" altLang="en-US" smtClean="0"/>
            </a:fld>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9870" y="286385"/>
            <a:ext cx="11660505" cy="1450975"/>
          </a:xfrm>
        </p:spPr>
        <p:txBody>
          <a:bodyPr>
            <a:normAutofit fontScale="90000"/>
          </a:bodyPr>
          <a:lstStyle/>
          <a:p>
            <a:r>
              <a:rPr lang="zh-CN" altLang="en-US" dirty="0" smtClean="0"/>
              <a:t>人工智能的背景（</a:t>
            </a:r>
            <a:r>
              <a:rPr lang="zh-CN" altLang="en-US" dirty="0"/>
              <a:t>第二次</a:t>
            </a:r>
            <a:r>
              <a:rPr lang="en-US" altLang="zh-CN" dirty="0"/>
              <a:t>AI</a:t>
            </a:r>
            <a:r>
              <a:rPr lang="zh-CN" altLang="en-US" dirty="0"/>
              <a:t>低谷：</a:t>
            </a:r>
            <a:r>
              <a:rPr lang="en-US" altLang="zh-CN" dirty="0"/>
              <a:t>1987 - 1993 </a:t>
            </a:r>
            <a:r>
              <a:rPr lang="zh-CN" altLang="en-US" dirty="0" smtClean="0"/>
              <a:t>）</a:t>
            </a:r>
            <a:endParaRPr lang="zh-CN" altLang="en-US" dirty="0"/>
          </a:p>
        </p:txBody>
      </p:sp>
      <p:sp>
        <p:nvSpPr>
          <p:cNvPr id="3" name="内容占位符 2"/>
          <p:cNvSpPr>
            <a:spLocks noGrp="1"/>
          </p:cNvSpPr>
          <p:nvPr>
            <p:ph idx="1"/>
          </p:nvPr>
        </p:nvSpPr>
        <p:spPr/>
        <p:txBody>
          <a:bodyPr>
            <a:normAutofit/>
          </a:bodyPr>
          <a:lstStyle/>
          <a:p>
            <a:pPr marL="0" lvl="0" indent="0">
              <a:lnSpc>
                <a:spcPct val="100000"/>
              </a:lnSpc>
              <a:spcBef>
                <a:spcPts val="0"/>
              </a:spcBef>
              <a:buNone/>
            </a:pPr>
            <a:r>
              <a:rPr lang="zh-CN" altLang="en-US" dirty="0"/>
              <a:t>“</a:t>
            </a:r>
            <a:r>
              <a:rPr lang="en-US" altLang="zh-CN" dirty="0"/>
              <a:t>AI</a:t>
            </a:r>
            <a:r>
              <a:rPr lang="zh-CN" altLang="en-US" dirty="0"/>
              <a:t>之冬”一词由经历过</a:t>
            </a:r>
            <a:r>
              <a:rPr lang="en-US" altLang="zh-CN" dirty="0"/>
              <a:t>1974</a:t>
            </a:r>
            <a:r>
              <a:rPr lang="zh-CN" altLang="en-US" dirty="0"/>
              <a:t>年经费削减的研究者们创造出来。他们注意到了对专家系统的狂热追捧，预计不久后人们将转向失望</a:t>
            </a:r>
            <a:r>
              <a:rPr lang="zh-CN" altLang="en-US" dirty="0" smtClean="0"/>
              <a:t>。事实</a:t>
            </a:r>
            <a:r>
              <a:rPr lang="zh-CN" altLang="en-US" dirty="0"/>
              <a:t>被他们不幸言中：从</a:t>
            </a:r>
            <a:r>
              <a:rPr lang="en-US" altLang="zh-CN" dirty="0"/>
              <a:t>80</a:t>
            </a:r>
            <a:r>
              <a:rPr lang="zh-CN" altLang="en-US" dirty="0"/>
              <a:t>年代末到</a:t>
            </a:r>
            <a:r>
              <a:rPr lang="en-US" altLang="zh-CN" dirty="0"/>
              <a:t>90</a:t>
            </a:r>
            <a:r>
              <a:rPr lang="zh-CN" altLang="en-US" dirty="0"/>
              <a:t>年代初，</a:t>
            </a:r>
            <a:r>
              <a:rPr lang="en-US" altLang="zh-CN" dirty="0"/>
              <a:t>AI</a:t>
            </a:r>
            <a:r>
              <a:rPr lang="zh-CN" altLang="en-US" dirty="0"/>
              <a:t>遭遇了一系列财政问题</a:t>
            </a:r>
            <a:r>
              <a:rPr lang="zh-CN" altLang="en-US" dirty="0" smtClean="0"/>
              <a:t>。</a:t>
            </a:r>
            <a:endParaRPr lang="en-US" altLang="zh-CN" dirty="0" smtClean="0"/>
          </a:p>
          <a:p>
            <a:pPr marL="0" lvl="0" indent="0">
              <a:lnSpc>
                <a:spcPct val="100000"/>
              </a:lnSpc>
              <a:spcBef>
                <a:spcPts val="0"/>
              </a:spcBef>
              <a:buNone/>
            </a:pPr>
            <a:r>
              <a:rPr lang="zh-CN" altLang="en-US" dirty="0"/>
              <a:t>变天的最早征兆是</a:t>
            </a:r>
            <a:r>
              <a:rPr lang="en-US" altLang="zh-CN" dirty="0"/>
              <a:t>1987</a:t>
            </a:r>
            <a:r>
              <a:rPr lang="zh-CN" altLang="en-US" dirty="0"/>
              <a:t>年</a:t>
            </a:r>
            <a:r>
              <a:rPr lang="en-US" altLang="zh-CN" dirty="0"/>
              <a:t>AI</a:t>
            </a:r>
            <a:r>
              <a:rPr lang="zh-CN" altLang="en-US" dirty="0"/>
              <a:t>硬件市场需求的突然下跌</a:t>
            </a:r>
            <a:r>
              <a:rPr lang="zh-CN" altLang="en-US" dirty="0" smtClean="0"/>
              <a:t>。</a:t>
            </a:r>
            <a:r>
              <a:rPr lang="zh-CN" altLang="en-US" dirty="0"/>
              <a:t>到了</a:t>
            </a:r>
            <a:r>
              <a:rPr lang="en-US" altLang="zh-CN" dirty="0"/>
              <a:t>80</a:t>
            </a:r>
            <a:r>
              <a:rPr lang="zh-CN" altLang="en-US" dirty="0"/>
              <a:t>年代晚期，战略计算促进会大幅削减对</a:t>
            </a:r>
            <a:r>
              <a:rPr lang="en-US" altLang="zh-CN" dirty="0"/>
              <a:t>AI</a:t>
            </a:r>
            <a:r>
              <a:rPr lang="zh-CN" altLang="en-US" dirty="0"/>
              <a:t>的资助。</a:t>
            </a:r>
            <a:endParaRPr lang="en-US" altLang="zh-CN" dirty="0" smtClean="0"/>
          </a:p>
        </p:txBody>
      </p:sp>
      <p:sp>
        <p:nvSpPr>
          <p:cNvPr id="4" name="日期占位符 3"/>
          <p:cNvSpPr>
            <a:spLocks noGrp="1"/>
          </p:cNvSpPr>
          <p:nvPr>
            <p:ph type="dt" sz="half" idx="10"/>
          </p:nvPr>
        </p:nvSpPr>
        <p:spPr/>
        <p:txBody>
          <a:bodyPr/>
          <a:p>
            <a:fld id="{49828031-7604-4642-B102-9733DD188262}" type="datetime1">
              <a:rPr lang="zh-CN" altLang="en-US" smtClean="0"/>
            </a:fld>
            <a:endParaRPr lang="zh-CN" altLang="en-US"/>
          </a:p>
        </p:txBody>
      </p:sp>
      <p:sp>
        <p:nvSpPr>
          <p:cNvPr id="5" name="灯片编号占位符 4"/>
          <p:cNvSpPr>
            <a:spLocks noGrp="1"/>
          </p:cNvSpPr>
          <p:nvPr>
            <p:ph type="sldNum" sz="quarter" idx="12"/>
          </p:nvPr>
        </p:nvSpPr>
        <p:spPr/>
        <p:txBody>
          <a:bodyPr/>
          <a:p>
            <a:fld id="{9722BAEB-083D-4A6C-A993-799C83716A5E}" type="slidenum">
              <a:rPr lang="zh-CN" altLang="en-US" smtClean="0"/>
            </a:fld>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人工智能的背景（</a:t>
            </a:r>
            <a:r>
              <a:rPr lang="en-US" altLang="zh-CN" dirty="0"/>
              <a:t>AI</a:t>
            </a:r>
            <a:r>
              <a:rPr lang="zh-CN" altLang="en-US" dirty="0"/>
              <a:t>：</a:t>
            </a:r>
            <a:r>
              <a:rPr lang="en-US" altLang="zh-CN" dirty="0"/>
              <a:t>1993 - </a:t>
            </a:r>
            <a:r>
              <a:rPr lang="zh-CN" altLang="en-US" dirty="0"/>
              <a:t>现在</a:t>
            </a:r>
            <a:r>
              <a:rPr lang="zh-CN" altLang="en-US" dirty="0" smtClean="0"/>
              <a:t>）</a:t>
            </a:r>
            <a:endParaRPr lang="zh-CN" altLang="en-US" dirty="0"/>
          </a:p>
        </p:txBody>
      </p:sp>
      <p:sp>
        <p:nvSpPr>
          <p:cNvPr id="3" name="内容占位符 2"/>
          <p:cNvSpPr>
            <a:spLocks noGrp="1"/>
          </p:cNvSpPr>
          <p:nvPr>
            <p:ph idx="1"/>
          </p:nvPr>
        </p:nvSpPr>
        <p:spPr>
          <a:xfrm>
            <a:off x="229235" y="1845945"/>
            <a:ext cx="10926445" cy="4023360"/>
          </a:xfrm>
        </p:spPr>
        <p:txBody>
          <a:bodyPr>
            <a:normAutofit fontScale="70000"/>
          </a:bodyPr>
          <a:lstStyle/>
          <a:p>
            <a:pPr>
              <a:lnSpc>
                <a:spcPct val="100000"/>
              </a:lnSpc>
              <a:spcBef>
                <a:spcPts val="0"/>
              </a:spcBef>
            </a:pPr>
            <a:r>
              <a:rPr lang="en-US" altLang="zh-CN" dirty="0" smtClean="0"/>
              <a:t>1997</a:t>
            </a:r>
            <a:r>
              <a:rPr lang="zh-CN" altLang="en-US" dirty="0"/>
              <a:t>年</a:t>
            </a:r>
            <a:r>
              <a:rPr lang="en-US" altLang="zh-CN" dirty="0"/>
              <a:t>5</a:t>
            </a:r>
            <a:r>
              <a:rPr lang="zh-CN" altLang="en-US" dirty="0"/>
              <a:t>月</a:t>
            </a:r>
            <a:r>
              <a:rPr lang="en-US" altLang="zh-CN" dirty="0"/>
              <a:t>11</a:t>
            </a:r>
            <a:r>
              <a:rPr lang="zh-CN" altLang="en-US" dirty="0"/>
              <a:t>日，深蓝成为战胜国际象棋世界冠军卡斯帕罗夫的第一个计算机系统</a:t>
            </a:r>
            <a:r>
              <a:rPr lang="zh-CN" altLang="en-US" dirty="0" smtClean="0"/>
              <a:t>。</a:t>
            </a:r>
            <a:endParaRPr lang="en-US" altLang="zh-CN" dirty="0"/>
          </a:p>
          <a:p>
            <a:pPr>
              <a:lnSpc>
                <a:spcPct val="100000"/>
              </a:lnSpc>
              <a:spcBef>
                <a:spcPts val="0"/>
              </a:spcBef>
            </a:pPr>
            <a:r>
              <a:rPr lang="en-US" altLang="zh-CN" dirty="0" smtClean="0"/>
              <a:t>2005</a:t>
            </a:r>
            <a:r>
              <a:rPr lang="zh-CN" altLang="en-US" dirty="0"/>
              <a:t>年，</a:t>
            </a:r>
            <a:r>
              <a:rPr lang="en-US" altLang="zh-CN" dirty="0"/>
              <a:t>Stanford</a:t>
            </a:r>
            <a:r>
              <a:rPr lang="zh-CN" altLang="en-US" dirty="0"/>
              <a:t>开发的一台机器人在一条沙漠小径上成功地自动行驶了</a:t>
            </a:r>
            <a:r>
              <a:rPr lang="en-US" altLang="zh-CN" dirty="0"/>
              <a:t>131</a:t>
            </a:r>
            <a:r>
              <a:rPr lang="zh-CN" altLang="en-US" dirty="0"/>
              <a:t>英里，赢得了</a:t>
            </a:r>
            <a:r>
              <a:rPr lang="en-US" altLang="zh-CN" dirty="0"/>
              <a:t>DARPA</a:t>
            </a:r>
            <a:r>
              <a:rPr lang="zh-CN" altLang="en-US" dirty="0"/>
              <a:t>挑战大赛头奖</a:t>
            </a:r>
            <a:r>
              <a:rPr lang="zh-CN" altLang="en-US" dirty="0" smtClean="0"/>
              <a:t>。</a:t>
            </a:r>
            <a:endParaRPr lang="en-US" altLang="zh-CN" dirty="0"/>
          </a:p>
          <a:p>
            <a:pPr>
              <a:lnSpc>
                <a:spcPct val="100000"/>
              </a:lnSpc>
              <a:spcBef>
                <a:spcPts val="0"/>
              </a:spcBef>
            </a:pPr>
            <a:r>
              <a:rPr lang="en-US" altLang="zh-CN" dirty="0" smtClean="0"/>
              <a:t>2009</a:t>
            </a:r>
            <a:r>
              <a:rPr lang="zh-CN" altLang="en-US" dirty="0"/>
              <a:t>年，蓝脑计划声称已经成功地模拟了部分鼠脑</a:t>
            </a:r>
            <a:r>
              <a:rPr lang="zh-CN" altLang="en-US" dirty="0" smtClean="0"/>
              <a:t>。</a:t>
            </a:r>
            <a:endParaRPr lang="en-US" altLang="zh-CN" dirty="0" smtClean="0"/>
          </a:p>
          <a:p>
            <a:pPr>
              <a:lnSpc>
                <a:spcPct val="100000"/>
              </a:lnSpc>
              <a:spcBef>
                <a:spcPts val="0"/>
              </a:spcBef>
            </a:pPr>
            <a:r>
              <a:rPr lang="en-US" altLang="zh-CN" dirty="0" smtClean="0"/>
              <a:t>2011</a:t>
            </a:r>
            <a:r>
              <a:rPr lang="zh-CN" altLang="en-US" dirty="0"/>
              <a:t>年，</a:t>
            </a:r>
            <a:r>
              <a:rPr lang="en-US" altLang="zh-CN" dirty="0"/>
              <a:t>IBM </a:t>
            </a:r>
            <a:r>
              <a:rPr lang="zh-CN" altLang="en-US" dirty="0"/>
              <a:t>沃森参加</a:t>
            </a:r>
            <a:r>
              <a:rPr lang="en-US" altLang="zh-CN" dirty="0"/>
              <a:t>《</a:t>
            </a:r>
            <a:r>
              <a:rPr lang="zh-CN" altLang="en-US" dirty="0"/>
              <a:t>危险边缘</a:t>
            </a:r>
            <a:r>
              <a:rPr lang="en-US" altLang="zh-CN" dirty="0"/>
              <a:t>》</a:t>
            </a:r>
            <a:r>
              <a:rPr lang="zh-CN" altLang="en-US" dirty="0"/>
              <a:t>节目，在最后一集打败了人类选手</a:t>
            </a:r>
            <a:r>
              <a:rPr lang="zh-CN" altLang="en-US" dirty="0" smtClean="0"/>
              <a:t>。</a:t>
            </a:r>
            <a:endParaRPr lang="en-US" altLang="zh-CN" dirty="0" smtClean="0"/>
          </a:p>
          <a:p>
            <a:pPr>
              <a:lnSpc>
                <a:spcPct val="100000"/>
              </a:lnSpc>
              <a:spcBef>
                <a:spcPts val="0"/>
              </a:spcBef>
            </a:pPr>
            <a:r>
              <a:rPr lang="en-US" altLang="zh-CN" dirty="0" smtClean="0"/>
              <a:t>2016</a:t>
            </a:r>
            <a:r>
              <a:rPr lang="zh-CN" altLang="en-US" dirty="0"/>
              <a:t>年</a:t>
            </a:r>
            <a:r>
              <a:rPr lang="en-US" altLang="zh-CN" dirty="0"/>
              <a:t>3</a:t>
            </a:r>
            <a:r>
              <a:rPr lang="zh-CN" altLang="en-US" dirty="0"/>
              <a:t>月，</a:t>
            </a:r>
            <a:r>
              <a:rPr lang="en-US" altLang="zh-CN" dirty="0" err="1"/>
              <a:t>AlphaGo</a:t>
            </a:r>
            <a:r>
              <a:rPr lang="zh-CN" altLang="en-US" dirty="0"/>
              <a:t>击败李世乭，成为第一个不让子而击败职业围棋棋士的电脑围棋程式</a:t>
            </a:r>
            <a:r>
              <a:rPr lang="zh-CN" altLang="en-US" dirty="0" smtClean="0"/>
              <a:t>。</a:t>
            </a:r>
            <a:endParaRPr lang="en-US" altLang="zh-CN" dirty="0" smtClean="0"/>
          </a:p>
          <a:p>
            <a:pPr>
              <a:lnSpc>
                <a:spcPct val="100000"/>
              </a:lnSpc>
              <a:spcBef>
                <a:spcPts val="0"/>
              </a:spcBef>
            </a:pPr>
            <a:r>
              <a:rPr lang="en-US" altLang="zh-CN" dirty="0" smtClean="0"/>
              <a:t>2017</a:t>
            </a:r>
            <a:r>
              <a:rPr lang="zh-CN" altLang="en-US" dirty="0"/>
              <a:t>年</a:t>
            </a:r>
            <a:r>
              <a:rPr lang="en-US" altLang="zh-CN" dirty="0"/>
              <a:t>5</a:t>
            </a:r>
            <a:r>
              <a:rPr lang="zh-CN" altLang="en-US" dirty="0"/>
              <a:t>月，</a:t>
            </a:r>
            <a:r>
              <a:rPr lang="en-US" altLang="zh-CN" dirty="0" err="1"/>
              <a:t>AlphaGo</a:t>
            </a:r>
            <a:r>
              <a:rPr lang="zh-CN" altLang="en-US" dirty="0"/>
              <a:t>在中国乌镇围棋峰会的三局比赛中</a:t>
            </a:r>
            <a:r>
              <a:rPr lang="zh-CN" altLang="en-US" dirty="0" smtClean="0"/>
              <a:t>击败当时</a:t>
            </a:r>
            <a:r>
              <a:rPr lang="zh-CN" altLang="en-US" dirty="0"/>
              <a:t>世界排名</a:t>
            </a:r>
            <a:r>
              <a:rPr lang="zh-CN" altLang="en-US" dirty="0" smtClean="0"/>
              <a:t>第一的</a:t>
            </a:r>
            <a:r>
              <a:rPr lang="zh-CN" altLang="en-US" dirty="0"/>
              <a:t>中国棋手柯洁。</a:t>
            </a:r>
            <a:endParaRPr lang="en-US" altLang="zh-CN" dirty="0" smtClean="0"/>
          </a:p>
        </p:txBody>
      </p:sp>
      <p:sp>
        <p:nvSpPr>
          <p:cNvPr id="4" name="日期占位符 3"/>
          <p:cNvSpPr>
            <a:spLocks noGrp="1"/>
          </p:cNvSpPr>
          <p:nvPr>
            <p:ph type="dt" sz="half" idx="10"/>
          </p:nvPr>
        </p:nvSpPr>
        <p:spPr/>
        <p:txBody>
          <a:bodyPr/>
          <a:p>
            <a:fld id="{49828031-7604-4642-B102-9733DD188262}" type="datetime1">
              <a:rPr lang="zh-CN" altLang="en-US" smtClean="0"/>
            </a:fld>
            <a:endParaRPr lang="zh-CN" altLang="en-US"/>
          </a:p>
        </p:txBody>
      </p:sp>
      <p:sp>
        <p:nvSpPr>
          <p:cNvPr id="5" name="灯片编号占位符 4"/>
          <p:cNvSpPr>
            <a:spLocks noGrp="1"/>
          </p:cNvSpPr>
          <p:nvPr>
            <p:ph type="sldNum" sz="quarter" idx="12"/>
          </p:nvPr>
        </p:nvSpPr>
        <p:spPr/>
        <p:txBody>
          <a:bodyPr/>
          <a:p>
            <a:fld id="{9722BAEB-083D-4A6C-A993-799C83716A5E}" type="slidenum">
              <a:rPr lang="zh-CN" altLang="en-US" smtClean="0"/>
            </a:fld>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人工智能的应用前景（弱人工智能）</a:t>
            </a:r>
            <a:endParaRPr lang="zh-CN" altLang="en-US" dirty="0"/>
          </a:p>
        </p:txBody>
      </p:sp>
      <p:sp>
        <p:nvSpPr>
          <p:cNvPr id="3" name="内容占位符 2"/>
          <p:cNvSpPr>
            <a:spLocks noGrp="1"/>
          </p:cNvSpPr>
          <p:nvPr>
            <p:ph idx="1"/>
          </p:nvPr>
        </p:nvSpPr>
        <p:spPr>
          <a:xfrm>
            <a:off x="113665" y="1690370"/>
            <a:ext cx="11948795" cy="4956175"/>
          </a:xfrm>
        </p:spPr>
        <p:txBody>
          <a:bodyPr>
            <a:normAutofit/>
          </a:bodyPr>
          <a:lstStyle/>
          <a:p>
            <a:r>
              <a:rPr lang="zh-CN" altLang="en-US" sz="2400" dirty="0"/>
              <a:t>个人助理（智能手机上的语音助理、语音输入、家庭管家和陪护机器人） 产品举例：微软小冰、百度度秘、科大讯飞等、</a:t>
            </a:r>
            <a:r>
              <a:rPr lang="en-US" altLang="zh-CN" sz="2400" dirty="0"/>
              <a:t>Amazon Echo</a:t>
            </a:r>
            <a:r>
              <a:rPr lang="zh-CN" altLang="en-US" sz="2400" dirty="0"/>
              <a:t>、</a:t>
            </a:r>
            <a:r>
              <a:rPr lang="en-US" altLang="zh-CN" sz="2400" dirty="0"/>
              <a:t>Google Home</a:t>
            </a:r>
            <a:r>
              <a:rPr lang="zh-CN" altLang="en-US" sz="2400" dirty="0"/>
              <a:t>等</a:t>
            </a:r>
            <a:endParaRPr lang="zh-CN" altLang="en-US" sz="2400" dirty="0"/>
          </a:p>
          <a:p>
            <a:r>
              <a:rPr lang="zh-CN" altLang="en-US" sz="2400" dirty="0"/>
              <a:t>安防（智能监控、安保机器人） 产品举例：商汤科技、格灵深瞳、神州云海</a:t>
            </a:r>
            <a:endParaRPr lang="zh-CN" altLang="en-US" sz="2400" dirty="0"/>
          </a:p>
          <a:p>
            <a:r>
              <a:rPr lang="zh-CN" altLang="en-US" sz="2400" dirty="0"/>
              <a:t>自驾领域（智能汽车、公共交通、快递用车、工业应用） 产品举例：</a:t>
            </a:r>
            <a:r>
              <a:rPr lang="en-US" altLang="zh-CN" sz="2400" dirty="0"/>
              <a:t>Google</a:t>
            </a:r>
            <a:r>
              <a:rPr lang="zh-CN" altLang="en-US" sz="2400" dirty="0"/>
              <a:t>、</a:t>
            </a:r>
            <a:r>
              <a:rPr lang="en-US" altLang="zh-CN" sz="2400" dirty="0" err="1"/>
              <a:t>Uber</a:t>
            </a:r>
            <a:r>
              <a:rPr lang="zh-CN" altLang="en-US" sz="2400" dirty="0"/>
              <a:t>、特斯拉、亚马逊、奔驰、京东等</a:t>
            </a:r>
            <a:endParaRPr lang="zh-CN" altLang="en-US" sz="2400" dirty="0"/>
          </a:p>
          <a:p>
            <a:r>
              <a:rPr lang="zh-CN" altLang="en-US" sz="2400" dirty="0"/>
              <a:t>医疗健康（医疗健康的监测诊断、智能医疗设备） 产品举例： </a:t>
            </a:r>
            <a:r>
              <a:rPr lang="en-US" altLang="zh-CN" sz="2400" dirty="0" err="1"/>
              <a:t>Enlitic</a:t>
            </a:r>
            <a:r>
              <a:rPr lang="zh-CN" altLang="en-US" sz="2400" dirty="0"/>
              <a:t>、</a:t>
            </a:r>
            <a:r>
              <a:rPr lang="en-US" altLang="zh-CN" sz="2400" dirty="0"/>
              <a:t>Intuitive </a:t>
            </a:r>
            <a:r>
              <a:rPr lang="en-US" altLang="zh-CN" sz="2400" dirty="0" err="1"/>
              <a:t>Sirgical</a:t>
            </a:r>
            <a:r>
              <a:rPr lang="zh-CN" altLang="en-US" sz="2400" dirty="0"/>
              <a:t>、碳云智能、</a:t>
            </a:r>
            <a:r>
              <a:rPr lang="en-US" altLang="zh-CN" sz="2400" dirty="0"/>
              <a:t>Promontory</a:t>
            </a:r>
            <a:r>
              <a:rPr lang="zh-CN" altLang="en-US" sz="2400" dirty="0"/>
              <a:t>等</a:t>
            </a:r>
            <a:endParaRPr lang="zh-CN" altLang="en-US" sz="2400" dirty="0"/>
          </a:p>
          <a:p>
            <a:r>
              <a:rPr lang="zh-CN" altLang="en-US" sz="2400" dirty="0"/>
              <a:t>电商零售（仓储物流、智能导购和客服） 产品举例：阿里、京东、亚马逊</a:t>
            </a:r>
            <a:endParaRPr lang="zh-CN" altLang="en-US" sz="2400" dirty="0"/>
          </a:p>
          <a:p>
            <a:r>
              <a:rPr lang="zh-CN" altLang="en-US" sz="2400" dirty="0"/>
              <a:t>金融（智能投顾、智能客服、安防监控、金融监管） 产品举例：蚂蚁金服、交通银行、大华股份、</a:t>
            </a:r>
            <a:r>
              <a:rPr lang="en-US" altLang="zh-CN" sz="2400" dirty="0" err="1"/>
              <a:t>kensho</a:t>
            </a:r>
            <a:endParaRPr lang="zh-CN" altLang="en-US" sz="2400" dirty="0"/>
          </a:p>
          <a:p>
            <a:r>
              <a:rPr lang="zh-CN" altLang="en-US" sz="2400" dirty="0"/>
              <a:t>教育（智能评测、个性化辅导、儿童陪伴） 产品举例：学吧课堂、科大讯飞、云知声</a:t>
            </a:r>
            <a:endParaRPr lang="zh-CN" altLang="en-US" sz="2400" dirty="0"/>
          </a:p>
        </p:txBody>
      </p:sp>
      <p:sp>
        <p:nvSpPr>
          <p:cNvPr id="4" name="日期占位符 3"/>
          <p:cNvSpPr>
            <a:spLocks noGrp="1"/>
          </p:cNvSpPr>
          <p:nvPr>
            <p:ph type="dt" sz="half" idx="10"/>
          </p:nvPr>
        </p:nvSpPr>
        <p:spPr/>
        <p:txBody>
          <a:bodyPr/>
          <a:p>
            <a:fld id="{49828031-7604-4642-B102-9733DD188262}" type="datetime1">
              <a:rPr lang="zh-CN" altLang="en-US" smtClean="0"/>
            </a:fld>
            <a:endParaRPr lang="zh-CN" altLang="en-US"/>
          </a:p>
        </p:txBody>
      </p:sp>
      <p:sp>
        <p:nvSpPr>
          <p:cNvPr id="5" name="灯片编号占位符 4"/>
          <p:cNvSpPr>
            <a:spLocks noGrp="1"/>
          </p:cNvSpPr>
          <p:nvPr>
            <p:ph type="sldNum" sz="quarter" idx="12"/>
          </p:nvPr>
        </p:nvSpPr>
        <p:spPr/>
        <p:txBody>
          <a:bodyPr/>
          <a:p>
            <a:fld id="{9722BAEB-083D-4A6C-A993-799C83716A5E}" type="slidenum">
              <a:rPr lang="zh-CN" altLang="en-US" smtClean="0"/>
            </a:fld>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背景</a:t>
            </a:r>
            <a:endParaRPr kumimoji="1"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kumimoji="1" lang="zh-CN" altLang="en-US" dirty="0"/>
                  <a:t>人工智能第一阶段（</a:t>
                </a:r>
                <a:r>
                  <a:rPr kumimoji="1" lang="en-US" altLang="zh-CN" dirty="0"/>
                  <a:t>50s-80s)</a:t>
                </a:r>
              </a:p>
              <a:p>
                <a:pPr marL="0" indent="0">
                  <a:buNone/>
                </a:pPr>
                <a:r>
                  <a:rPr kumimoji="1" lang="zh-CN" altLang="en-US" dirty="0"/>
                  <a:t>感知机</a:t>
                </a:r>
                <a:r>
                  <a:rPr lang="zh-CN" altLang="zh-CN" dirty="0"/>
                  <a:t>由科学家</a:t>
                </a:r>
                <a:r>
                  <a:rPr lang="en-US" altLang="zh-CN" dirty="0"/>
                  <a:t>Frank Rosenblatt</a:t>
                </a:r>
                <a:r>
                  <a:rPr lang="zh-CN" altLang="zh-CN" dirty="0"/>
                  <a:t>发明于</a:t>
                </a:r>
                <a:r>
                  <a:rPr lang="en-US" altLang="zh-CN" dirty="0"/>
                  <a:t>1950</a:t>
                </a:r>
                <a:r>
                  <a:rPr lang="zh-CN" altLang="zh-CN" dirty="0"/>
                  <a:t>至</a:t>
                </a:r>
                <a:r>
                  <a:rPr lang="en-US" altLang="zh-CN" dirty="0"/>
                  <a:t>1960</a:t>
                </a:r>
                <a:r>
                  <a:rPr lang="zh-CN" altLang="zh-CN" dirty="0"/>
                  <a:t>年代，感知机的输入是几个二进制， </a:t>
                </a:r>
                <a14:m>
                  <m:oMath xmlns:m="http://schemas.openxmlformats.org/officeDocument/2006/math">
                    <m:sSub>
                      <m:sSubPr>
                        <m:ctrlPr>
                          <a:rPr lang="zh-CN" altLang="zh-CN" i="1">
                            <a:latin typeface="Cambria Math"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oMath>
                </a14:m>
                <a:r>
                  <a:rPr lang="zh-CN" altLang="zh-CN" dirty="0"/>
                  <a:t>，输出是一位单独的二进制</a:t>
                </a:r>
                <a:r>
                  <a:rPr lang="zh-CN" altLang="zh-CN" dirty="0">
                    <a:effectLst/>
                  </a:rPr>
                  <a:t> </a:t>
                </a:r>
                <a:endParaRPr lang="en-US" altLang="zh-CN" dirty="0">
                  <a:effectLst/>
                </a:endParaRPr>
              </a:p>
              <a:p>
                <a:endParaRPr kumimoji="1"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0">
                <a:blip r:embed="rId1"/>
                <a:stretch>
                  <a:fillRect l="-1217" t="-2521"/>
                </a:stretch>
              </a:blipFill>
            </p:spPr>
            <p:txBody>
              <a:bodyPr/>
              <a:lstStyle/>
              <a:p>
                <a:r>
                  <a:rPr lang="zh-CN" altLang="en-US">
                    <a:noFill/>
                  </a:rPr>
                  <a:t> </a:t>
                </a:r>
                <a:endParaRPr lang="zh-CN" altLang="en-US">
                  <a:noFill/>
                </a:endParaRPr>
              </a:p>
            </p:txBody>
          </p:sp>
        </mc:Fallback>
      </mc:AlternateContent>
      <p:pic>
        <p:nvPicPr>
          <p:cNvPr id="4" name="图片 3"/>
          <p:cNvPicPr/>
          <p:nvPr/>
        </p:nvPicPr>
        <p:blipFill>
          <a:blip r:embed="rId2">
            <a:extLst>
              <a:ext uri="{28A0092B-C50C-407E-A947-70E740481C1C}">
                <a14:useLocalDpi xmlns:a14="http://schemas.microsoft.com/office/drawing/2010/main" val="0"/>
              </a:ext>
            </a:extLst>
          </a:blip>
          <a:stretch>
            <a:fillRect/>
          </a:stretch>
        </p:blipFill>
        <p:spPr>
          <a:xfrm>
            <a:off x="838200" y="3721597"/>
            <a:ext cx="5191284" cy="1789517"/>
          </a:xfrm>
          <a:prstGeom prst="rect">
            <a:avLst/>
          </a:prstGeom>
        </p:spPr>
      </p:pic>
      <p:pic>
        <p:nvPicPr>
          <p:cNvPr id="5" name="图片 4"/>
          <p:cNvPicPr/>
          <p:nvPr/>
        </p:nvPicPr>
        <p:blipFill>
          <a:blip r:embed="rId3">
            <a:extLst>
              <a:ext uri="{28A0092B-C50C-407E-A947-70E740481C1C}">
                <a14:useLocalDpi xmlns:a14="http://schemas.microsoft.com/office/drawing/2010/main" val="0"/>
              </a:ext>
            </a:extLst>
          </a:blip>
          <a:stretch>
            <a:fillRect/>
          </a:stretch>
        </p:blipFill>
        <p:spPr>
          <a:xfrm>
            <a:off x="6348492" y="4001294"/>
            <a:ext cx="4686300" cy="1028700"/>
          </a:xfrm>
          <a:prstGeom prst="rect">
            <a:avLst/>
          </a:prstGeom>
          <a:noFill/>
          <a:ln>
            <a:noFill/>
          </a:ln>
        </p:spPr>
      </p:pic>
      <p:sp>
        <p:nvSpPr>
          <p:cNvPr id="6" name="日期占位符 5"/>
          <p:cNvSpPr>
            <a:spLocks noGrp="1"/>
          </p:cNvSpPr>
          <p:nvPr>
            <p:ph type="dt" sz="half" idx="10"/>
          </p:nvPr>
        </p:nvSpPr>
        <p:spPr/>
        <p:txBody>
          <a:bodyPr/>
          <a:p>
            <a:fld id="{49828031-7604-4642-B102-9733DD188262}" type="datetime1">
              <a:rPr lang="zh-CN" altLang="en-US" smtClean="0"/>
            </a:fld>
            <a:endParaRPr lang="zh-CN" altLang="en-US"/>
          </a:p>
        </p:txBody>
      </p:sp>
      <p:sp>
        <p:nvSpPr>
          <p:cNvPr id="7" name="灯片编号占位符 6"/>
          <p:cNvSpPr>
            <a:spLocks noGrp="1"/>
          </p:cNvSpPr>
          <p:nvPr>
            <p:ph type="sldNum" sz="quarter" idx="12"/>
          </p:nvPr>
        </p:nvSpPr>
        <p:spPr/>
        <p:txBody>
          <a:bodyPr/>
          <a:p>
            <a:fld id="{9722BAEB-083D-4A6C-A993-799C83716A5E}" type="slidenum">
              <a:rPr lang="zh-CN" altLang="en-US" smtClean="0"/>
            </a:fld>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背景</a:t>
            </a:r>
            <a:endParaRPr kumimoji="1" lang="zh-CN" altLang="en-US" dirty="0"/>
          </a:p>
        </p:txBody>
      </p:sp>
      <p:sp>
        <p:nvSpPr>
          <p:cNvPr id="3" name="内容占位符 2"/>
          <p:cNvSpPr>
            <a:spLocks noGrp="1"/>
          </p:cNvSpPr>
          <p:nvPr>
            <p:ph idx="1"/>
          </p:nvPr>
        </p:nvSpPr>
        <p:spPr/>
        <p:txBody>
          <a:bodyPr/>
          <a:lstStyle/>
          <a:p>
            <a:r>
              <a:rPr kumimoji="1" lang="zh-CN" altLang="en-US" dirty="0"/>
              <a:t>人工智能第一阶段（</a:t>
            </a:r>
            <a:r>
              <a:rPr kumimoji="1" lang="en-US" altLang="zh-CN" dirty="0"/>
              <a:t>50s-80s)</a:t>
            </a:r>
            <a:endParaRPr kumimoji="1" lang="en-US" altLang="zh-CN" dirty="0"/>
          </a:p>
          <a:p>
            <a:pPr marL="0" indent="0">
              <a:buNone/>
            </a:pPr>
            <a:r>
              <a:rPr lang="zh-CN" altLang="zh-CN" dirty="0"/>
              <a:t>多层感知器（</a:t>
            </a:r>
            <a:r>
              <a:rPr lang="en-US" altLang="zh-CN" dirty="0"/>
              <a:t>Multilayer Perceptron,</a:t>
            </a:r>
            <a:r>
              <a:rPr lang="zh-CN" altLang="zh-CN" dirty="0"/>
              <a:t>缩写</a:t>
            </a:r>
            <a:r>
              <a:rPr lang="en-US" altLang="zh-CN" dirty="0"/>
              <a:t>MLP</a:t>
            </a:r>
            <a:r>
              <a:rPr lang="zh-CN" altLang="en-US" dirty="0"/>
              <a:t>）</a:t>
            </a:r>
            <a:r>
              <a:rPr lang="zh-CN" altLang="zh-CN" dirty="0"/>
              <a:t>是感知器的推广，克服了感知器不能对线性不可分数据进行识别的弱点。</a:t>
            </a:r>
            <a:endParaRPr lang="zh-CN" altLang="zh-CN" dirty="0"/>
          </a:p>
          <a:p>
            <a:endParaRPr kumimoji="1" lang="zh-CN" altLang="en-US" dirty="0"/>
          </a:p>
        </p:txBody>
      </p:sp>
      <p:pic>
        <p:nvPicPr>
          <p:cNvPr id="6" name="图片 5"/>
          <p:cNvPicPr/>
          <p:nvPr/>
        </p:nvPicPr>
        <p:blipFill>
          <a:blip r:embed="rId1">
            <a:extLst>
              <a:ext uri="{28A0092B-C50C-407E-A947-70E740481C1C}">
                <a14:useLocalDpi xmlns:a14="http://schemas.microsoft.com/office/drawing/2010/main" val="0"/>
              </a:ext>
            </a:extLst>
          </a:blip>
          <a:stretch>
            <a:fillRect/>
          </a:stretch>
        </p:blipFill>
        <p:spPr>
          <a:xfrm>
            <a:off x="4159834" y="3431429"/>
            <a:ext cx="3685969" cy="3081766"/>
          </a:xfrm>
          <a:prstGeom prst="rect">
            <a:avLst/>
          </a:prstGeom>
        </p:spPr>
      </p:pic>
      <p:sp>
        <p:nvSpPr>
          <p:cNvPr id="4" name="日期占位符 3"/>
          <p:cNvSpPr>
            <a:spLocks noGrp="1"/>
          </p:cNvSpPr>
          <p:nvPr>
            <p:ph type="dt" sz="half" idx="10"/>
          </p:nvPr>
        </p:nvSpPr>
        <p:spPr/>
        <p:txBody>
          <a:bodyPr/>
          <a:p>
            <a:fld id="{49828031-7604-4642-B102-9733DD188262}" type="datetime1">
              <a:rPr lang="zh-CN" altLang="en-US" smtClean="0"/>
            </a:fld>
            <a:endParaRPr lang="zh-CN" altLang="en-US"/>
          </a:p>
        </p:txBody>
      </p:sp>
      <p:sp>
        <p:nvSpPr>
          <p:cNvPr id="5" name="灯片编号占位符 4"/>
          <p:cNvSpPr>
            <a:spLocks noGrp="1"/>
          </p:cNvSpPr>
          <p:nvPr>
            <p:ph type="sldNum" sz="quarter" idx="12"/>
          </p:nvPr>
        </p:nvSpPr>
        <p:spPr/>
        <p:txBody>
          <a:bodyPr/>
          <a:p>
            <a:fld id="{9722BAEB-083D-4A6C-A993-799C83716A5E}" type="slidenum">
              <a:rPr lang="zh-CN" altLang="en-US" smtClean="0"/>
            </a:fld>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2440646" y="286603"/>
            <a:ext cx="6810375" cy="5562600"/>
          </a:xfrm>
          <a:prstGeom prst="rect">
            <a:avLst/>
          </a:prstGeom>
        </p:spPr>
      </p:pic>
      <p:sp>
        <p:nvSpPr>
          <p:cNvPr id="5" name="日期占位符 4"/>
          <p:cNvSpPr>
            <a:spLocks noGrp="1"/>
          </p:cNvSpPr>
          <p:nvPr>
            <p:ph type="dt" sz="half" idx="10"/>
          </p:nvPr>
        </p:nvSpPr>
        <p:spPr/>
        <p:txBody>
          <a:bodyPr/>
          <a:p>
            <a:fld id="{49828031-7604-4642-B102-9733DD188262}" type="datetime1">
              <a:rPr lang="zh-CN" altLang="en-US" smtClean="0"/>
            </a:fld>
            <a:endParaRPr lang="zh-CN" altLang="en-US"/>
          </a:p>
        </p:txBody>
      </p:sp>
      <p:sp>
        <p:nvSpPr>
          <p:cNvPr id="6" name="灯片编号占位符 5"/>
          <p:cNvSpPr>
            <a:spLocks noGrp="1"/>
          </p:cNvSpPr>
          <p:nvPr>
            <p:ph type="sldNum" sz="quarter" idx="12"/>
          </p:nvPr>
        </p:nvSpPr>
        <p:spPr/>
        <p:txBody>
          <a:bodyPr/>
          <a:p>
            <a:fld id="{9722BAEB-083D-4A6C-A993-799C83716A5E}" type="slidenum">
              <a:rPr lang="zh-CN" altLang="en-US" smtClean="0"/>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背景</a:t>
            </a:r>
            <a:endParaRPr kumimoji="1" lang="zh-CN" altLang="en-US" dirty="0"/>
          </a:p>
        </p:txBody>
      </p:sp>
      <p:sp>
        <p:nvSpPr>
          <p:cNvPr id="3" name="内容占位符 2"/>
          <p:cNvSpPr>
            <a:spLocks noGrp="1"/>
          </p:cNvSpPr>
          <p:nvPr>
            <p:ph idx="1"/>
          </p:nvPr>
        </p:nvSpPr>
        <p:spPr>
          <a:xfrm>
            <a:off x="175260" y="1799590"/>
            <a:ext cx="11801475" cy="4351655"/>
          </a:xfrm>
        </p:spPr>
        <p:txBody>
          <a:bodyPr/>
          <a:lstStyle/>
          <a:p>
            <a:r>
              <a:rPr kumimoji="1" lang="zh-CN" altLang="en-US" sz="2600" dirty="0"/>
              <a:t>人工智能第一阶段（</a:t>
            </a:r>
            <a:r>
              <a:rPr kumimoji="1" lang="en-US" altLang="zh-CN" sz="2600" dirty="0"/>
              <a:t>50s-80s)</a:t>
            </a:r>
            <a:endParaRPr kumimoji="1" lang="en-US" altLang="zh-CN" sz="2600" dirty="0"/>
          </a:p>
          <a:p>
            <a:r>
              <a:rPr kumimoji="1" lang="zh-CN" altLang="en-US" sz="2600" dirty="0"/>
              <a:t>多层感知机的难题</a:t>
            </a:r>
            <a:r>
              <a:rPr kumimoji="1" lang="en-US" altLang="zh-CN" sz="2600" dirty="0"/>
              <a:t>-</a:t>
            </a:r>
            <a:r>
              <a:rPr lang="zh-CN" altLang="zh-CN" sz="2600" dirty="0"/>
              <a:t>随着网络层数增加，“梯度消失”（或者说是梯度发散）或梯度爆炸现象更加严重。</a:t>
            </a:r>
            <a:endParaRPr lang="en-US" altLang="zh-CN" sz="2600" dirty="0"/>
          </a:p>
          <a:p>
            <a:r>
              <a:rPr lang="zh-CN" altLang="zh-CN" sz="2600" dirty="0"/>
              <a:t>具体来说，我们常常使用</a:t>
            </a:r>
            <a:r>
              <a:rPr lang="en-US" altLang="zh-CN" sz="2600" dirty="0"/>
              <a:t>sigmoid</a:t>
            </a:r>
            <a:r>
              <a:rPr lang="zh-CN" altLang="zh-CN" sz="2600" dirty="0"/>
              <a:t>作为神经元的输入输出函数。对于幅度为</a:t>
            </a:r>
            <a:r>
              <a:rPr lang="en-US" altLang="zh-CN" sz="2600" dirty="0"/>
              <a:t>1</a:t>
            </a:r>
            <a:r>
              <a:rPr lang="zh-CN" altLang="zh-CN" sz="2600" dirty="0"/>
              <a:t>的信号，在</a:t>
            </a:r>
            <a:r>
              <a:rPr lang="en-US" altLang="zh-CN" sz="2600" dirty="0"/>
              <a:t>BP</a:t>
            </a:r>
            <a:r>
              <a:rPr lang="zh-CN" altLang="zh-CN" sz="2600" dirty="0"/>
              <a:t>反向传播梯度时，每传递一层，梯度衰减为原来的</a:t>
            </a:r>
            <a:r>
              <a:rPr lang="en-US" altLang="zh-CN" sz="2600" dirty="0"/>
              <a:t>0.25</a:t>
            </a:r>
            <a:r>
              <a:rPr lang="zh-CN" altLang="zh-CN" sz="2600" dirty="0"/>
              <a:t>。</a:t>
            </a:r>
            <a:endParaRPr lang="en-US" altLang="zh-CN" sz="2600" dirty="0"/>
          </a:p>
          <a:p>
            <a:r>
              <a:rPr lang="zh-CN" altLang="zh-CN" sz="2600" dirty="0"/>
              <a:t>层数一多，梯度指数衰减后低层基本上接受不到有效的训练信号。而如果梯度大于</a:t>
            </a:r>
            <a:r>
              <a:rPr lang="en-US" altLang="zh-CN" sz="2600" dirty="0"/>
              <a:t>1</a:t>
            </a:r>
            <a:r>
              <a:rPr lang="zh-CN" altLang="zh-CN" sz="2600" dirty="0"/>
              <a:t>，层数一多则会导致梯度爆炸。</a:t>
            </a:r>
            <a:endParaRPr kumimoji="1" lang="en-US" altLang="zh-CN" sz="2600" dirty="0"/>
          </a:p>
        </p:txBody>
      </p:sp>
      <p:sp>
        <p:nvSpPr>
          <p:cNvPr id="4" name="矩形 3"/>
          <p:cNvSpPr/>
          <p:nvPr/>
        </p:nvSpPr>
        <p:spPr>
          <a:xfrm>
            <a:off x="502285" y="4965065"/>
            <a:ext cx="11457305" cy="1787525"/>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C00000"/>
                </a:solidFill>
              </a:rPr>
              <a:t>针对感知机的梯度消失和梯度爆炸问题的探索，促成了后来的多种深度学习方法的诞生：</a:t>
            </a:r>
            <a:endParaRPr lang="en-US" altLang="zh-CN" dirty="0">
              <a:solidFill>
                <a:srgbClr val="C00000"/>
              </a:solidFill>
            </a:endParaRPr>
          </a:p>
          <a:p>
            <a:pPr algn="ctr"/>
            <a:r>
              <a:rPr lang="zh-CN" altLang="en-US" dirty="0">
                <a:solidFill>
                  <a:srgbClr val="C00000"/>
                </a:solidFill>
              </a:rPr>
              <a:t>多层</a:t>
            </a:r>
            <a:r>
              <a:rPr lang="en-US" altLang="zh-CN" dirty="0">
                <a:solidFill>
                  <a:srgbClr val="C00000"/>
                </a:solidFill>
              </a:rPr>
              <a:t>RBM[Hinton 06]</a:t>
            </a:r>
            <a:r>
              <a:rPr lang="zh-CN" altLang="en-US" dirty="0">
                <a:solidFill>
                  <a:srgbClr val="C00000"/>
                </a:solidFill>
              </a:rPr>
              <a:t>：逐层预训练</a:t>
            </a:r>
            <a:endParaRPr lang="en-US" altLang="zh-CN" dirty="0">
              <a:solidFill>
                <a:srgbClr val="C00000"/>
              </a:solidFill>
            </a:endParaRPr>
          </a:p>
          <a:p>
            <a:pPr algn="ctr"/>
            <a:r>
              <a:rPr lang="en-US" altLang="zh-CN" dirty="0">
                <a:solidFill>
                  <a:srgbClr val="C00000"/>
                </a:solidFill>
              </a:rPr>
              <a:t>CNN[</a:t>
            </a:r>
            <a:r>
              <a:rPr lang="en-US" altLang="zh-CN" dirty="0" err="1">
                <a:solidFill>
                  <a:srgbClr val="C00000"/>
                </a:solidFill>
              </a:rPr>
              <a:t>Lecun'</a:t>
            </a:r>
            <a:r>
              <a:rPr lang="en-US" altLang="zh-CN" dirty="0">
                <a:solidFill>
                  <a:srgbClr val="C00000"/>
                </a:solidFill>
              </a:rPr>
              <a:t>97</a:t>
            </a:r>
            <a:r>
              <a:rPr lang="zh-CN" altLang="en-US" dirty="0">
                <a:solidFill>
                  <a:srgbClr val="C00000"/>
                </a:solidFill>
              </a:rPr>
              <a:t>，Glorot</a:t>
            </a:r>
            <a:r>
              <a:rPr lang="en-US" altLang="zh-CN" dirty="0">
                <a:solidFill>
                  <a:srgbClr val="C00000"/>
                </a:solidFill>
              </a:rPr>
              <a:t>'11]</a:t>
            </a:r>
            <a:r>
              <a:rPr lang="zh-CN" altLang="en-US" dirty="0">
                <a:solidFill>
                  <a:srgbClr val="C00000"/>
                </a:solidFill>
              </a:rPr>
              <a:t>：通过卷积层设计减少</a:t>
            </a:r>
            <a:r>
              <a:rPr lang="en-US" altLang="zh-CN" dirty="0">
                <a:solidFill>
                  <a:srgbClr val="C00000"/>
                </a:solidFill>
              </a:rPr>
              <a:t>Sigmoid</a:t>
            </a:r>
            <a:r>
              <a:rPr lang="zh-CN" altLang="en-US" dirty="0">
                <a:solidFill>
                  <a:srgbClr val="C00000"/>
                </a:solidFill>
              </a:rPr>
              <a:t>神经元的数量和深度，替换</a:t>
            </a:r>
            <a:r>
              <a:rPr lang="en-US" altLang="zh-CN" dirty="0">
                <a:solidFill>
                  <a:srgbClr val="C00000"/>
                </a:solidFill>
              </a:rPr>
              <a:t>Sigmoid </a:t>
            </a:r>
            <a:r>
              <a:rPr lang="zh-CN" altLang="en-US" dirty="0">
                <a:solidFill>
                  <a:srgbClr val="C00000"/>
                </a:solidFill>
              </a:rPr>
              <a:t>为</a:t>
            </a:r>
            <a:r>
              <a:rPr lang="en-US" altLang="zh-CN" dirty="0">
                <a:solidFill>
                  <a:srgbClr val="C00000"/>
                </a:solidFill>
              </a:rPr>
              <a:t>ReLU</a:t>
            </a:r>
            <a:endParaRPr lang="en-US" altLang="zh-CN" dirty="0">
              <a:solidFill>
                <a:srgbClr val="C00000"/>
              </a:solidFill>
            </a:endParaRPr>
          </a:p>
          <a:p>
            <a:pPr algn="ctr"/>
            <a:r>
              <a:rPr lang="en-US" altLang="zh-CN" dirty="0">
                <a:solidFill>
                  <a:srgbClr val="C00000"/>
                </a:solidFill>
              </a:rPr>
              <a:t>LSTM[</a:t>
            </a:r>
            <a:r>
              <a:rPr lang="en-US" altLang="zh-CN" dirty="0" err="1">
                <a:solidFill>
                  <a:srgbClr val="C00000"/>
                </a:solidFill>
              </a:rPr>
              <a:t>Schmidhuber'</a:t>
            </a:r>
            <a:r>
              <a:rPr lang="en-US" altLang="zh-CN" dirty="0">
                <a:solidFill>
                  <a:srgbClr val="C00000"/>
                </a:solidFill>
              </a:rPr>
              <a:t>97]</a:t>
            </a:r>
            <a:r>
              <a:rPr lang="zh-CN" altLang="en-US" dirty="0">
                <a:solidFill>
                  <a:srgbClr val="C00000"/>
                </a:solidFill>
              </a:rPr>
              <a:t>：通过</a:t>
            </a:r>
            <a:r>
              <a:rPr lang="en-US" altLang="zh-CN" dirty="0">
                <a:solidFill>
                  <a:srgbClr val="C00000"/>
                </a:solidFill>
              </a:rPr>
              <a:t>Gate</a:t>
            </a:r>
            <a:r>
              <a:rPr lang="zh-CN" altLang="en-US" dirty="0">
                <a:solidFill>
                  <a:srgbClr val="C00000"/>
                </a:solidFill>
              </a:rPr>
              <a:t>和</a:t>
            </a:r>
            <a:r>
              <a:rPr lang="en-US" altLang="zh-CN" dirty="0">
                <a:solidFill>
                  <a:srgbClr val="C00000"/>
                </a:solidFill>
              </a:rPr>
              <a:t>Memory</a:t>
            </a:r>
            <a:r>
              <a:rPr lang="zh-CN" altLang="en-US" dirty="0">
                <a:solidFill>
                  <a:srgbClr val="C00000"/>
                </a:solidFill>
              </a:rPr>
              <a:t>机制来避免梯度爆炸和梯度</a:t>
            </a:r>
            <a:endParaRPr lang="en-US" altLang="zh-CN" dirty="0">
              <a:solidFill>
                <a:srgbClr val="C00000"/>
              </a:solidFill>
            </a:endParaRPr>
          </a:p>
          <a:p>
            <a:pPr algn="ctr"/>
            <a:r>
              <a:rPr lang="en-US" altLang="zh-CN" dirty="0" err="1">
                <a:solidFill>
                  <a:srgbClr val="C00000"/>
                </a:solidFill>
              </a:rPr>
              <a:t>ResNet</a:t>
            </a:r>
            <a:r>
              <a:rPr lang="en-US" altLang="zh-CN" dirty="0">
                <a:solidFill>
                  <a:srgbClr val="C00000"/>
                </a:solidFill>
              </a:rPr>
              <a:t>[He'15]: </a:t>
            </a:r>
            <a:r>
              <a:rPr lang="zh-CN" altLang="en-US" dirty="0">
                <a:solidFill>
                  <a:srgbClr val="C00000"/>
                </a:solidFill>
              </a:rPr>
              <a:t>通过建立短路结构</a:t>
            </a:r>
            <a:r>
              <a:rPr lang="en-US" altLang="zh-CN" dirty="0">
                <a:solidFill>
                  <a:srgbClr val="C00000"/>
                </a:solidFill>
              </a:rPr>
              <a:t>Identity Mapping</a:t>
            </a:r>
            <a:r>
              <a:rPr lang="zh-CN" altLang="en-US" dirty="0">
                <a:solidFill>
                  <a:srgbClr val="C00000"/>
                </a:solidFill>
              </a:rPr>
              <a:t>来实现极深网络</a:t>
            </a:r>
            <a:endParaRPr lang="en-US" altLang="zh-CN" dirty="0">
              <a:solidFill>
                <a:srgbClr val="C00000"/>
              </a:solidFill>
            </a:endParaRPr>
          </a:p>
          <a:p>
            <a:pPr algn="ctr"/>
            <a:r>
              <a:rPr lang="en-US" altLang="zh-CN" dirty="0">
                <a:solidFill>
                  <a:srgbClr val="C00000"/>
                </a:solidFill>
              </a:rPr>
              <a:t>Densely Connected Network [CVPR'17]: </a:t>
            </a:r>
            <a:r>
              <a:rPr lang="zh-CN" altLang="en-US" dirty="0">
                <a:solidFill>
                  <a:srgbClr val="C00000"/>
                </a:solidFill>
              </a:rPr>
              <a:t>通过多层级联来增加端到端的信息路径</a:t>
            </a:r>
            <a:endParaRPr lang="zh-CN" altLang="en-US" dirty="0">
              <a:solidFill>
                <a:srgbClr val="C00000"/>
              </a:solidFill>
            </a:endParaRPr>
          </a:p>
        </p:txBody>
      </p:sp>
      <p:sp>
        <p:nvSpPr>
          <p:cNvPr id="5" name="日期占位符 4"/>
          <p:cNvSpPr>
            <a:spLocks noGrp="1"/>
          </p:cNvSpPr>
          <p:nvPr>
            <p:ph type="dt" sz="half" idx="10"/>
          </p:nvPr>
        </p:nvSpPr>
        <p:spPr/>
        <p:txBody>
          <a:bodyPr/>
          <a:p>
            <a:fld id="{49828031-7604-4642-B102-9733DD188262}" type="datetime1">
              <a:rPr lang="zh-CN" altLang="en-US" smtClean="0"/>
            </a:fld>
            <a:endParaRPr lang="zh-CN" altLang="en-US"/>
          </a:p>
        </p:txBody>
      </p:sp>
      <p:sp>
        <p:nvSpPr>
          <p:cNvPr id="6" name="灯片编号占位符 5"/>
          <p:cNvSpPr>
            <a:spLocks noGrp="1"/>
          </p:cNvSpPr>
          <p:nvPr>
            <p:ph type="sldNum" sz="quarter" idx="12"/>
          </p:nvPr>
        </p:nvSpPr>
        <p:spPr/>
        <p:txBody>
          <a:bodyPr/>
          <a:p>
            <a:fld id="{9722BAEB-083D-4A6C-A993-799C83716A5E}"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背景</a:t>
            </a:r>
            <a:endParaRPr kumimoji="1" lang="zh-CN" altLang="en-US" dirty="0"/>
          </a:p>
        </p:txBody>
      </p:sp>
      <p:sp>
        <p:nvSpPr>
          <p:cNvPr id="3" name="内容占位符 2"/>
          <p:cNvSpPr>
            <a:spLocks noGrp="1"/>
          </p:cNvSpPr>
          <p:nvPr>
            <p:ph idx="1"/>
          </p:nvPr>
        </p:nvSpPr>
        <p:spPr>
          <a:xfrm>
            <a:off x="372110" y="1845945"/>
            <a:ext cx="11507470" cy="4023360"/>
          </a:xfrm>
        </p:spPr>
        <p:txBody>
          <a:bodyPr/>
          <a:lstStyle/>
          <a:p>
            <a:r>
              <a:rPr kumimoji="1" lang="zh-CN" altLang="en-US" dirty="0"/>
              <a:t>第二阶段（</a:t>
            </a:r>
            <a:r>
              <a:rPr kumimoji="1" lang="en-US" altLang="zh-CN" dirty="0"/>
              <a:t>80s-00s</a:t>
            </a:r>
            <a:r>
              <a:rPr kumimoji="1" lang="zh-CN" altLang="en-US" dirty="0"/>
              <a:t>）</a:t>
            </a:r>
            <a:endParaRPr kumimoji="1" lang="en-US" altLang="zh-CN" dirty="0"/>
          </a:p>
          <a:p>
            <a:pPr marL="0" indent="0">
              <a:buNone/>
            </a:pPr>
            <a:r>
              <a:rPr lang="zh-CN" altLang="zh-CN" dirty="0"/>
              <a:t>正则化：一个假设在训练数据上能够获得比其他假设更好的拟合， 但是在训练数据外的数据集上却不能很好地拟合数据，此时认为这个假设出现了过拟合的现象。正则化是针对过拟合问题的一种解决方法，即在进行目标函数或代价函数优化时，在目标函数或代价函数后面加上一个正则项，一般有</a:t>
            </a:r>
            <a:r>
              <a:rPr lang="en-US" altLang="zh-CN" dirty="0"/>
              <a:t>L1</a:t>
            </a:r>
            <a:r>
              <a:rPr lang="zh-CN" altLang="zh-CN" dirty="0"/>
              <a:t>正则与</a:t>
            </a:r>
            <a:r>
              <a:rPr lang="en-US" altLang="zh-CN" dirty="0"/>
              <a:t>L2</a:t>
            </a:r>
            <a:r>
              <a:rPr lang="zh-CN" altLang="zh-CN" dirty="0"/>
              <a:t>正则等。</a:t>
            </a:r>
            <a:endParaRPr lang="zh-CN" altLang="zh-CN" dirty="0"/>
          </a:p>
          <a:p>
            <a:endParaRPr kumimoji="1" lang="zh-CN" altLang="en-US" dirty="0"/>
          </a:p>
        </p:txBody>
      </p:sp>
      <p:pic>
        <p:nvPicPr>
          <p:cNvPr id="4" name="图片 3"/>
          <p:cNvPicPr/>
          <p:nvPr/>
        </p:nvPicPr>
        <p:blipFill>
          <a:blip r:embed="rId1">
            <a:extLst>
              <a:ext uri="{28A0092B-C50C-407E-A947-70E740481C1C}">
                <a14:useLocalDpi xmlns:a14="http://schemas.microsoft.com/office/drawing/2010/main" val="0"/>
              </a:ext>
            </a:extLst>
          </a:blip>
          <a:stretch>
            <a:fillRect/>
          </a:stretch>
        </p:blipFill>
        <p:spPr>
          <a:xfrm>
            <a:off x="838200" y="4819434"/>
            <a:ext cx="5796366" cy="1610453"/>
          </a:xfrm>
          <a:prstGeom prst="rect">
            <a:avLst/>
          </a:prstGeom>
        </p:spPr>
      </p:pic>
      <p:pic>
        <p:nvPicPr>
          <p:cNvPr id="6" name="图片 5"/>
          <p:cNvPicPr>
            <a:picLocks noChangeAspect="1"/>
          </p:cNvPicPr>
          <p:nvPr/>
        </p:nvPicPr>
        <p:blipFill>
          <a:blip r:embed="rId2"/>
          <a:stretch>
            <a:fillRect/>
          </a:stretch>
        </p:blipFill>
        <p:spPr>
          <a:xfrm>
            <a:off x="7442429" y="4939600"/>
            <a:ext cx="3911371" cy="1582636"/>
          </a:xfrm>
          <a:prstGeom prst="rect">
            <a:avLst/>
          </a:prstGeom>
        </p:spPr>
      </p:pic>
      <p:sp>
        <p:nvSpPr>
          <p:cNvPr id="5" name="日期占位符 4"/>
          <p:cNvSpPr>
            <a:spLocks noGrp="1"/>
          </p:cNvSpPr>
          <p:nvPr>
            <p:ph type="dt" sz="half" idx="10"/>
          </p:nvPr>
        </p:nvSpPr>
        <p:spPr/>
        <p:txBody>
          <a:bodyPr/>
          <a:p>
            <a:fld id="{49828031-7604-4642-B102-9733DD188262}" type="datetime1">
              <a:rPr lang="zh-CN" altLang="en-US" smtClean="0"/>
            </a:fld>
            <a:endParaRPr lang="zh-CN" altLang="en-US"/>
          </a:p>
        </p:txBody>
      </p:sp>
      <p:sp>
        <p:nvSpPr>
          <p:cNvPr id="7" name="灯片编号占位符 6"/>
          <p:cNvSpPr>
            <a:spLocks noGrp="1"/>
          </p:cNvSpPr>
          <p:nvPr>
            <p:ph type="sldNum" sz="quarter" idx="12"/>
          </p:nvPr>
        </p:nvSpPr>
        <p:spPr/>
        <p:txBody>
          <a:bodyPr/>
          <a:p>
            <a:fld id="{9722BAEB-083D-4A6C-A993-799C83716A5E}" type="slidenum">
              <a:rPr lang="zh-CN" altLang="en-US" smtClean="0"/>
            </a:fld>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背景</a:t>
            </a:r>
            <a:endParaRPr kumimoji="1" lang="zh-CN" altLang="en-US" dirty="0"/>
          </a:p>
        </p:txBody>
      </p:sp>
      <p:sp>
        <p:nvSpPr>
          <p:cNvPr id="3" name="内容占位符 2"/>
          <p:cNvSpPr>
            <a:spLocks noGrp="1"/>
          </p:cNvSpPr>
          <p:nvPr>
            <p:ph idx="1"/>
          </p:nvPr>
        </p:nvSpPr>
        <p:spPr/>
        <p:txBody>
          <a:bodyPr/>
          <a:lstStyle/>
          <a:p>
            <a:r>
              <a:rPr kumimoji="1" lang="zh-CN" altLang="en-US" sz="2600" dirty="0"/>
              <a:t>第二阶段（</a:t>
            </a:r>
            <a:r>
              <a:rPr kumimoji="1" lang="en-US" altLang="zh-CN" sz="2600" dirty="0"/>
              <a:t>80s-00s</a:t>
            </a:r>
            <a:r>
              <a:rPr kumimoji="1" lang="zh-CN" altLang="en-US" sz="2600" dirty="0"/>
              <a:t>）</a:t>
            </a:r>
            <a:endParaRPr kumimoji="1" lang="en-US" altLang="zh-CN" sz="2600" dirty="0"/>
          </a:p>
          <a:p>
            <a:pPr marL="0" indent="0">
              <a:buNone/>
            </a:pPr>
            <a:r>
              <a:rPr lang="zh-CN" altLang="zh-CN" sz="2600" dirty="0"/>
              <a:t>支持向量机：支持向量机（</a:t>
            </a:r>
            <a:r>
              <a:rPr lang="en-US" altLang="zh-CN" sz="2600" dirty="0"/>
              <a:t>SVM,</a:t>
            </a:r>
            <a:r>
              <a:rPr lang="zh-CN" altLang="en-US" sz="2600" dirty="0"/>
              <a:t> </a:t>
            </a:r>
            <a:r>
              <a:rPr lang="en-US" altLang="zh-CN" sz="2600" dirty="0" err="1"/>
              <a:t>Vapnik</a:t>
            </a:r>
            <a:r>
              <a:rPr lang="zh-CN" altLang="en-US" sz="2600" dirty="0"/>
              <a:t> </a:t>
            </a:r>
            <a:r>
              <a:rPr lang="en-US" altLang="zh-CN" sz="2600" dirty="0"/>
              <a:t>95</a:t>
            </a:r>
            <a:r>
              <a:rPr lang="zh-CN" altLang="zh-CN" sz="2600" dirty="0"/>
              <a:t>）是</a:t>
            </a:r>
            <a:r>
              <a:rPr lang="en-US" altLang="zh-CN" sz="2600" dirty="0"/>
              <a:t>90</a:t>
            </a:r>
            <a:r>
              <a:rPr lang="zh-CN" altLang="zh-CN" sz="2600" dirty="0"/>
              <a:t>年代中期发展起来的基于统计学习理论的一种机器学习方法，通过寻求结构化风险最小来提高学习机泛化能力，实现经验风险和置信范围的最小化，从而达到在统计样本量较少的情况下，亦能获得良好统计规律的目的。通俗来讲，它是一种二类分类模型，其基本模型定义为特征空间上的间隔最大的线性分类器，即支持向量机的学习策略便是间隔最大化，最终可转化为一个凸二次规划问题的求解。</a:t>
            </a:r>
            <a:endParaRPr lang="zh-CN" altLang="zh-CN" sz="2600" dirty="0"/>
          </a:p>
          <a:p>
            <a:endParaRPr kumimoji="1" lang="zh-CN" altLang="en-US" sz="2600" dirty="0"/>
          </a:p>
        </p:txBody>
      </p:sp>
      <p:pic>
        <p:nvPicPr>
          <p:cNvPr id="5" name="图片 4"/>
          <p:cNvPicPr/>
          <p:nvPr/>
        </p:nvPicPr>
        <p:blipFill>
          <a:blip r:embed="rId1">
            <a:extLst>
              <a:ext uri="{28A0092B-C50C-407E-A947-70E740481C1C}">
                <a14:useLocalDpi xmlns:a14="http://schemas.microsoft.com/office/drawing/2010/main" val="0"/>
              </a:ext>
            </a:extLst>
          </a:blip>
          <a:stretch>
            <a:fillRect/>
          </a:stretch>
        </p:blipFill>
        <p:spPr>
          <a:xfrm>
            <a:off x="9160827" y="4790225"/>
            <a:ext cx="2099945" cy="1750695"/>
          </a:xfrm>
          <a:prstGeom prst="rect">
            <a:avLst/>
          </a:prstGeom>
        </p:spPr>
      </p:pic>
      <p:sp>
        <p:nvSpPr>
          <p:cNvPr id="4" name="文本框 3"/>
          <p:cNvSpPr txBox="1"/>
          <p:nvPr/>
        </p:nvSpPr>
        <p:spPr>
          <a:xfrm>
            <a:off x="838199" y="5056763"/>
            <a:ext cx="8229600" cy="1754326"/>
          </a:xfrm>
          <a:prstGeom prst="rect">
            <a:avLst/>
          </a:prstGeom>
          <a:solidFill>
            <a:schemeClr val="bg1"/>
          </a:solidFill>
        </p:spPr>
        <p:txBody>
          <a:bodyPr wrap="square" rtlCol="0">
            <a:spAutoFit/>
          </a:bodyPr>
          <a:lstStyle/>
          <a:p>
            <a:r>
              <a:rPr lang="zh-CN" altLang="en-US" dirty="0">
                <a:solidFill>
                  <a:srgbClr val="C00000"/>
                </a:solidFill>
              </a:rPr>
              <a:t>同期</a:t>
            </a:r>
            <a:r>
              <a:rPr lang="en-US" altLang="zh-CN" dirty="0">
                <a:solidFill>
                  <a:srgbClr val="C00000"/>
                </a:solidFill>
              </a:rPr>
              <a:t>Boosting</a:t>
            </a:r>
            <a:r>
              <a:rPr lang="zh-CN" altLang="en-US" dirty="0">
                <a:solidFill>
                  <a:srgbClr val="C00000"/>
                </a:solidFill>
              </a:rPr>
              <a:t>和</a:t>
            </a:r>
            <a:r>
              <a:rPr lang="en-US" altLang="zh-CN" dirty="0">
                <a:solidFill>
                  <a:srgbClr val="C00000"/>
                </a:solidFill>
              </a:rPr>
              <a:t>random forest</a:t>
            </a:r>
            <a:r>
              <a:rPr lang="zh-CN" altLang="en-US" dirty="0">
                <a:solidFill>
                  <a:srgbClr val="C00000"/>
                </a:solidFill>
              </a:rPr>
              <a:t>等方法也被提出</a:t>
            </a:r>
            <a:endParaRPr lang="en-US" altLang="zh-CN" dirty="0">
              <a:solidFill>
                <a:srgbClr val="C00000"/>
              </a:solidFill>
            </a:endParaRPr>
          </a:p>
          <a:p>
            <a:endParaRPr lang="en-US" altLang="zh-CN" dirty="0">
              <a:solidFill>
                <a:srgbClr val="C00000"/>
              </a:solidFill>
            </a:endParaRPr>
          </a:p>
          <a:p>
            <a:r>
              <a:rPr lang="en-US" altLang="zh-CN" dirty="0">
                <a:solidFill>
                  <a:srgbClr val="C00000"/>
                </a:solidFill>
              </a:rPr>
              <a:t>SVM</a:t>
            </a:r>
            <a:r>
              <a:rPr lang="zh-CN" altLang="en-US" dirty="0">
                <a:solidFill>
                  <a:srgbClr val="C00000"/>
                </a:solidFill>
              </a:rPr>
              <a:t>的出现使得多年来深受神经网络局部解困扰的科学家们振奋不已：</a:t>
            </a:r>
            <a:endParaRPr lang="en-US" altLang="zh-CN" dirty="0">
              <a:solidFill>
                <a:srgbClr val="C00000"/>
              </a:solidFill>
            </a:endParaRPr>
          </a:p>
          <a:p>
            <a:pPr marL="285750" indent="-285750">
              <a:buFont typeface="Arial" panose="020B0604020202020204" pitchFamily="34" charset="0"/>
              <a:buChar char="•"/>
            </a:pPr>
            <a:r>
              <a:rPr lang="zh-CN" altLang="en-US" dirty="0">
                <a:solidFill>
                  <a:srgbClr val="C00000"/>
                </a:solidFill>
              </a:rPr>
              <a:t>有唯一最优解</a:t>
            </a:r>
            <a:endParaRPr lang="en-US" altLang="zh-CN" dirty="0">
              <a:solidFill>
                <a:srgbClr val="C00000"/>
              </a:solidFill>
            </a:endParaRPr>
          </a:p>
          <a:p>
            <a:pPr marL="285750" indent="-285750">
              <a:buFont typeface="Arial" panose="020B0604020202020204" pitchFamily="34" charset="0"/>
              <a:buChar char="•"/>
            </a:pPr>
            <a:r>
              <a:rPr lang="zh-CN" altLang="en-US" dirty="0">
                <a:solidFill>
                  <a:srgbClr val="C00000"/>
                </a:solidFill>
              </a:rPr>
              <a:t>结构风险最小化是机器学习发展史上几种较直观的估计泛化能力的理论依据</a:t>
            </a:r>
            <a:endParaRPr lang="en-US" altLang="zh-CN" dirty="0">
              <a:solidFill>
                <a:srgbClr val="C00000"/>
              </a:solidFill>
            </a:endParaRPr>
          </a:p>
          <a:p>
            <a:pPr marL="285750" indent="-285750">
              <a:buFont typeface="Arial" panose="020B0604020202020204" pitchFamily="34" charset="0"/>
              <a:buChar char="•"/>
            </a:pPr>
            <a:r>
              <a:rPr lang="zh-CN" altLang="en-US" dirty="0">
                <a:solidFill>
                  <a:srgbClr val="C00000"/>
                </a:solidFill>
              </a:rPr>
              <a:t>可扩展至非线性表示空间</a:t>
            </a:r>
            <a:endParaRPr lang="zh-CN" altLang="en-US" dirty="0">
              <a:solidFill>
                <a:srgbClr val="C00000"/>
              </a:solidFill>
            </a:endParaRPr>
          </a:p>
        </p:txBody>
      </p:sp>
      <p:sp>
        <p:nvSpPr>
          <p:cNvPr id="6" name="日期占位符 5"/>
          <p:cNvSpPr>
            <a:spLocks noGrp="1"/>
          </p:cNvSpPr>
          <p:nvPr>
            <p:ph type="dt" sz="half" idx="10"/>
          </p:nvPr>
        </p:nvSpPr>
        <p:spPr/>
        <p:txBody>
          <a:bodyPr/>
          <a:p>
            <a:fld id="{49828031-7604-4642-B102-9733DD188262}" type="datetime1">
              <a:rPr lang="zh-CN" altLang="en-US" smtClean="0"/>
            </a:fld>
            <a:endParaRPr lang="zh-CN" altLang="en-US"/>
          </a:p>
        </p:txBody>
      </p:sp>
      <p:sp>
        <p:nvSpPr>
          <p:cNvPr id="7" name="灯片编号占位符 6"/>
          <p:cNvSpPr>
            <a:spLocks noGrp="1"/>
          </p:cNvSpPr>
          <p:nvPr>
            <p:ph type="sldNum" sz="quarter" idx="12"/>
          </p:nvPr>
        </p:nvSpPr>
        <p:spPr/>
        <p:txBody>
          <a:bodyPr/>
          <a:p>
            <a:fld id="{9722BAEB-083D-4A6C-A993-799C83716A5E}" type="slidenum">
              <a:rPr lang="zh-CN" altLang="en-US" smtClean="0"/>
            </a:fld>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背景</a:t>
            </a:r>
            <a:endParaRPr kumimoji="1" lang="zh-CN" altLang="en-US" dirty="0"/>
          </a:p>
        </p:txBody>
      </p:sp>
      <p:sp>
        <p:nvSpPr>
          <p:cNvPr id="3" name="内容占位符 2"/>
          <p:cNvSpPr>
            <a:spLocks noGrp="1"/>
          </p:cNvSpPr>
          <p:nvPr>
            <p:ph idx="1"/>
          </p:nvPr>
        </p:nvSpPr>
        <p:spPr/>
        <p:txBody>
          <a:bodyPr/>
          <a:lstStyle/>
          <a:p>
            <a:r>
              <a:rPr kumimoji="1" lang="zh-CN" altLang="en-US" sz="2800" dirty="0"/>
              <a:t>第二阶段（</a:t>
            </a:r>
            <a:r>
              <a:rPr kumimoji="1" lang="en-US" altLang="zh-CN" sz="2800" dirty="0"/>
              <a:t>80s-00s</a:t>
            </a:r>
            <a:r>
              <a:rPr kumimoji="1" lang="zh-CN" altLang="en-US" sz="2800" dirty="0"/>
              <a:t>）</a:t>
            </a:r>
            <a:endParaRPr kumimoji="1" lang="en-US" altLang="zh-CN" sz="2800" dirty="0"/>
          </a:p>
          <a:p>
            <a:pPr marL="0" indent="0">
              <a:buNone/>
            </a:pPr>
            <a:r>
              <a:rPr kumimoji="1" lang="zh-CN" altLang="en-US" sz="2800" dirty="0"/>
              <a:t>核函数：</a:t>
            </a:r>
            <a:r>
              <a:rPr lang="zh-CN" altLang="zh-CN" sz="2800" dirty="0"/>
              <a:t>在线性不可分的情况下，支持向量机通过某种事先选择的非线性映射</a:t>
            </a:r>
            <a:r>
              <a:rPr lang="en-US" altLang="zh-CN" sz="2800" dirty="0"/>
              <a:t>(</a:t>
            </a:r>
            <a:r>
              <a:rPr lang="zh-CN" altLang="zh-CN" sz="2800" dirty="0"/>
              <a:t>核函数</a:t>
            </a:r>
            <a:r>
              <a:rPr lang="en-US" altLang="zh-CN" sz="2800" dirty="0"/>
              <a:t>)</a:t>
            </a:r>
            <a:r>
              <a:rPr lang="zh-CN" altLang="zh-CN" sz="2800" dirty="0"/>
              <a:t>将输入变量映射到一个高维特征空间，在这个空间中构造最优分类超平面。</a:t>
            </a:r>
            <a:r>
              <a:rPr lang="zh-CN" altLang="zh-CN" sz="2800" dirty="0">
                <a:effectLst/>
              </a:rPr>
              <a:t> </a:t>
            </a:r>
            <a:endParaRPr kumimoji="1" lang="zh-CN" altLang="en-US" sz="2800" dirty="0"/>
          </a:p>
        </p:txBody>
      </p:sp>
      <p:pic>
        <p:nvPicPr>
          <p:cNvPr id="6" name="图片 5"/>
          <p:cNvPicPr/>
          <p:nvPr/>
        </p:nvPicPr>
        <p:blipFill>
          <a:blip r:embed="rId1">
            <a:extLst>
              <a:ext uri="{28A0092B-C50C-407E-A947-70E740481C1C}">
                <a14:useLocalDpi xmlns:a14="http://schemas.microsoft.com/office/drawing/2010/main" val="0"/>
              </a:ext>
            </a:extLst>
          </a:blip>
          <a:stretch>
            <a:fillRect/>
          </a:stretch>
        </p:blipFill>
        <p:spPr>
          <a:xfrm>
            <a:off x="2893012" y="3610919"/>
            <a:ext cx="6405975" cy="3018911"/>
          </a:xfrm>
          <a:prstGeom prst="rect">
            <a:avLst/>
          </a:prstGeom>
        </p:spPr>
      </p:pic>
      <p:sp>
        <p:nvSpPr>
          <p:cNvPr id="4" name="日期占位符 3"/>
          <p:cNvSpPr>
            <a:spLocks noGrp="1"/>
          </p:cNvSpPr>
          <p:nvPr>
            <p:ph type="dt" sz="half" idx="10"/>
          </p:nvPr>
        </p:nvSpPr>
        <p:spPr/>
        <p:txBody>
          <a:bodyPr/>
          <a:p>
            <a:fld id="{49828031-7604-4642-B102-9733DD188262}" type="datetime1">
              <a:rPr lang="zh-CN" altLang="en-US" smtClean="0"/>
            </a:fld>
            <a:endParaRPr lang="zh-CN" altLang="en-US"/>
          </a:p>
        </p:txBody>
      </p:sp>
      <p:sp>
        <p:nvSpPr>
          <p:cNvPr id="5" name="灯片编号占位符 4"/>
          <p:cNvSpPr>
            <a:spLocks noGrp="1"/>
          </p:cNvSpPr>
          <p:nvPr>
            <p:ph type="sldNum" sz="quarter" idx="12"/>
          </p:nvPr>
        </p:nvSpPr>
        <p:spPr/>
        <p:txBody>
          <a:bodyPr/>
          <a:p>
            <a:fld id="{9722BAEB-083D-4A6C-A993-799C83716A5E}" type="slidenum">
              <a:rPr lang="zh-CN" altLang="en-US" smtClean="0"/>
            </a:fld>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背景</a:t>
            </a:r>
            <a:endParaRPr kumimoji="1" lang="zh-CN" altLang="en-US" dirty="0"/>
          </a:p>
        </p:txBody>
      </p:sp>
      <p:sp>
        <p:nvSpPr>
          <p:cNvPr id="3" name="内容占位符 2"/>
          <p:cNvSpPr>
            <a:spLocks noGrp="1"/>
          </p:cNvSpPr>
          <p:nvPr>
            <p:ph idx="1"/>
          </p:nvPr>
        </p:nvSpPr>
        <p:spPr/>
        <p:txBody>
          <a:bodyPr/>
          <a:lstStyle/>
          <a:p>
            <a:r>
              <a:rPr kumimoji="1" lang="zh-CN" altLang="en-US" dirty="0"/>
              <a:t>第三阶段（</a:t>
            </a:r>
            <a:r>
              <a:rPr kumimoji="1" lang="en-US" altLang="zh-CN" dirty="0"/>
              <a:t>90s-now</a:t>
            </a:r>
            <a:r>
              <a:rPr kumimoji="1" lang="zh-CN" altLang="en-US" dirty="0"/>
              <a:t>）</a:t>
            </a:r>
            <a:endParaRPr kumimoji="1" lang="en-US" altLang="zh-CN" dirty="0"/>
          </a:p>
          <a:p>
            <a:r>
              <a:rPr kumimoji="1" lang="zh-CN" altLang="en-US" dirty="0"/>
              <a:t>深度学习</a:t>
            </a:r>
            <a:endParaRPr kumimoji="1" lang="en-US" altLang="zh-CN" dirty="0"/>
          </a:p>
          <a:p>
            <a:pPr marL="0" indent="0">
              <a:buNone/>
            </a:pPr>
            <a:r>
              <a:rPr lang="zh-CN" altLang="zh-CN" dirty="0"/>
              <a:t>深度学习是机器学习中一种基于对数据进行表征学习的方法。观测值（例如一幅图像）可以使用多种方式来表示，如每个像素强度值的向量，或者更抽象地表示成一系列边、特定形状的区域等。而使用某些特定的表示方法更容易从实例中学习任务（例如，人脸识别或面部表情识别）。深度学习的好处是用非监督式或半监督式的特征学习和分层特征提取高效算法来替代手工获取特征。</a:t>
            </a:r>
            <a:endParaRPr lang="zh-CN" altLang="zh-CN" dirty="0"/>
          </a:p>
          <a:p>
            <a:endParaRPr kumimoji="1" lang="zh-CN" altLang="en-US" dirty="0"/>
          </a:p>
        </p:txBody>
      </p:sp>
      <p:sp>
        <p:nvSpPr>
          <p:cNvPr id="4" name="日期占位符 3"/>
          <p:cNvSpPr>
            <a:spLocks noGrp="1"/>
          </p:cNvSpPr>
          <p:nvPr>
            <p:ph type="dt" sz="half" idx="10"/>
          </p:nvPr>
        </p:nvSpPr>
        <p:spPr/>
        <p:txBody>
          <a:bodyPr/>
          <a:p>
            <a:fld id="{49828031-7604-4642-B102-9733DD188262}" type="datetime1">
              <a:rPr lang="zh-CN" altLang="en-US" smtClean="0"/>
            </a:fld>
            <a:endParaRPr lang="zh-CN" altLang="en-US"/>
          </a:p>
        </p:txBody>
      </p:sp>
      <p:sp>
        <p:nvSpPr>
          <p:cNvPr id="5" name="灯片编号占位符 4"/>
          <p:cNvSpPr>
            <a:spLocks noGrp="1"/>
          </p:cNvSpPr>
          <p:nvPr>
            <p:ph type="sldNum" sz="quarter" idx="12"/>
          </p:nvPr>
        </p:nvSpPr>
        <p:spPr/>
        <p:txBody>
          <a:bodyPr/>
          <a:p>
            <a:fld id="{9722BAEB-083D-4A6C-A993-799C83716A5E}" type="slidenum">
              <a:rPr lang="zh-CN" altLang="en-US" smtClean="0"/>
            </a:fld>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背景</a:t>
            </a:r>
            <a:endParaRPr kumimoji="1" lang="zh-CN" altLang="en-US" dirty="0"/>
          </a:p>
        </p:txBody>
      </p:sp>
      <p:sp>
        <p:nvSpPr>
          <p:cNvPr id="3" name="内容占位符 2"/>
          <p:cNvSpPr>
            <a:spLocks noGrp="1"/>
          </p:cNvSpPr>
          <p:nvPr>
            <p:ph idx="1"/>
          </p:nvPr>
        </p:nvSpPr>
        <p:spPr>
          <a:xfrm>
            <a:off x="838200" y="1825625"/>
            <a:ext cx="7944176" cy="4351338"/>
          </a:xfrm>
        </p:spPr>
        <p:txBody>
          <a:bodyPr>
            <a:normAutofit lnSpcReduction="10000"/>
          </a:bodyPr>
          <a:lstStyle/>
          <a:p>
            <a:r>
              <a:rPr kumimoji="1" lang="zh-CN" altLang="en-US" sz="2800" dirty="0"/>
              <a:t>第三阶段（</a:t>
            </a:r>
            <a:r>
              <a:rPr kumimoji="1" lang="en-US" altLang="zh-CN" sz="2800" dirty="0"/>
              <a:t>90s-now</a:t>
            </a:r>
            <a:r>
              <a:rPr kumimoji="1" lang="zh-CN" altLang="en-US" sz="2800" dirty="0"/>
              <a:t>）</a:t>
            </a:r>
            <a:endParaRPr kumimoji="1" lang="en-US" altLang="zh-CN" sz="2800" dirty="0"/>
          </a:p>
          <a:p>
            <a:pPr marL="0" indent="0">
              <a:buNone/>
            </a:pPr>
            <a:r>
              <a:rPr lang="en-US" altLang="zh-CN" sz="2800" dirty="0"/>
              <a:t>RBM</a:t>
            </a:r>
            <a:r>
              <a:rPr lang="zh-CN" altLang="zh-CN" sz="2800" dirty="0"/>
              <a:t>：受限玻尔兹曼机（英语：</a:t>
            </a:r>
            <a:r>
              <a:rPr lang="en-US" altLang="zh-CN" sz="2800" dirty="0"/>
              <a:t>restricted Boltzmann machine, RBM</a:t>
            </a:r>
            <a:r>
              <a:rPr lang="zh-CN" altLang="zh-CN" sz="2800" dirty="0"/>
              <a:t>）是一种可通过输入数据集学习概率分布的随机生成神经网络。</a:t>
            </a:r>
            <a:r>
              <a:rPr lang="en-US" altLang="zh-CN" sz="2800" dirty="0"/>
              <a:t>RBM</a:t>
            </a:r>
            <a:r>
              <a:rPr lang="zh-CN" altLang="zh-CN" sz="2800" dirty="0"/>
              <a:t>最初由发明者保罗·斯模棱斯基于</a:t>
            </a:r>
            <a:r>
              <a:rPr lang="en-US" altLang="zh-CN" sz="2800" dirty="0"/>
              <a:t>1986</a:t>
            </a:r>
            <a:r>
              <a:rPr lang="zh-CN" altLang="zh-CN" sz="2800" dirty="0"/>
              <a:t>年命名为簧风琴（</a:t>
            </a:r>
            <a:r>
              <a:rPr lang="en-US" altLang="zh-CN" sz="2800" dirty="0"/>
              <a:t>Harmonium</a:t>
            </a:r>
            <a:r>
              <a:rPr lang="zh-CN" altLang="en-US" sz="2800" dirty="0"/>
              <a:t>）</a:t>
            </a:r>
            <a:r>
              <a:rPr lang="zh-CN" altLang="zh-CN" sz="2800" dirty="0"/>
              <a:t>，但直到杰弗里·辛顿及其合作者在</a:t>
            </a:r>
            <a:r>
              <a:rPr lang="en-US" altLang="zh-CN" sz="2800" dirty="0"/>
              <a:t>2000</a:t>
            </a:r>
            <a:r>
              <a:rPr lang="zh-CN" altLang="zh-CN" sz="2800" dirty="0"/>
              <a:t>年代中叶发明快速学习算法后，受限玻兹曼机才变得知名。受限玻兹曼机在降维、分类、协同过滤、特征学习和主题建模中得到了应用。根据任务的不同，受限玻兹曼机可以使用监督学习或无监督学习的方法进行训练</a:t>
            </a:r>
            <a:r>
              <a:rPr lang="zh-CN" altLang="en-US" sz="2800" dirty="0"/>
              <a:t>。</a:t>
            </a:r>
            <a:endParaRPr kumimoji="1" lang="en-US" altLang="zh-CN" sz="2800" dirty="0"/>
          </a:p>
          <a:p>
            <a:endParaRPr kumimoji="1" lang="zh-CN" altLang="en-US" sz="2800" dirty="0"/>
          </a:p>
        </p:txBody>
      </p:sp>
      <p:pic>
        <p:nvPicPr>
          <p:cNvPr id="4" name="图片 3"/>
          <p:cNvPicPr/>
          <p:nvPr/>
        </p:nvPicPr>
        <p:blipFill>
          <a:blip r:embed="rId1">
            <a:extLst>
              <a:ext uri="{28A0092B-C50C-407E-A947-70E740481C1C}">
                <a14:useLocalDpi xmlns:a14="http://schemas.microsoft.com/office/drawing/2010/main" val="0"/>
              </a:ext>
            </a:extLst>
          </a:blip>
          <a:stretch>
            <a:fillRect/>
          </a:stretch>
        </p:blipFill>
        <p:spPr>
          <a:xfrm>
            <a:off x="9156357" y="2325767"/>
            <a:ext cx="2841213" cy="3351054"/>
          </a:xfrm>
          <a:prstGeom prst="rect">
            <a:avLst/>
          </a:prstGeom>
        </p:spPr>
      </p:pic>
      <p:sp>
        <p:nvSpPr>
          <p:cNvPr id="6" name="文本框 5"/>
          <p:cNvSpPr txBox="1"/>
          <p:nvPr/>
        </p:nvSpPr>
        <p:spPr>
          <a:xfrm>
            <a:off x="1237129" y="6176963"/>
            <a:ext cx="184731" cy="369332"/>
          </a:xfrm>
          <a:prstGeom prst="rect">
            <a:avLst/>
          </a:prstGeom>
          <a:noFill/>
        </p:spPr>
        <p:txBody>
          <a:bodyPr wrap="none" rtlCol="0">
            <a:spAutoFit/>
          </a:bodyPr>
          <a:lstStyle/>
          <a:p>
            <a:endParaRPr kumimoji="1" lang="zh-CN" altLang="en-US" dirty="0"/>
          </a:p>
        </p:txBody>
      </p:sp>
      <p:sp>
        <p:nvSpPr>
          <p:cNvPr id="5" name="日期占位符 4"/>
          <p:cNvSpPr>
            <a:spLocks noGrp="1"/>
          </p:cNvSpPr>
          <p:nvPr>
            <p:ph type="dt" sz="half" idx="10"/>
          </p:nvPr>
        </p:nvSpPr>
        <p:spPr/>
        <p:txBody>
          <a:bodyPr/>
          <a:p>
            <a:fld id="{49828031-7604-4642-B102-9733DD188262}" type="datetime1">
              <a:rPr lang="zh-CN" altLang="en-US" smtClean="0"/>
            </a:fld>
            <a:endParaRPr lang="zh-CN" altLang="en-US"/>
          </a:p>
        </p:txBody>
      </p:sp>
      <p:sp>
        <p:nvSpPr>
          <p:cNvPr id="7" name="灯片编号占位符 6"/>
          <p:cNvSpPr>
            <a:spLocks noGrp="1"/>
          </p:cNvSpPr>
          <p:nvPr>
            <p:ph type="sldNum" sz="quarter" idx="12"/>
          </p:nvPr>
        </p:nvSpPr>
        <p:spPr/>
        <p:txBody>
          <a:bodyPr/>
          <a:p>
            <a:fld id="{9722BAEB-083D-4A6C-A993-799C83716A5E}" type="slidenum">
              <a:rPr lang="zh-CN" altLang="en-US" smtClean="0"/>
            </a:fld>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背景</a:t>
            </a:r>
            <a:endParaRPr kumimoji="1" lang="zh-CN" altLang="en-US" dirty="0"/>
          </a:p>
        </p:txBody>
      </p:sp>
      <p:sp>
        <p:nvSpPr>
          <p:cNvPr id="3" name="内容占位符 2"/>
          <p:cNvSpPr>
            <a:spLocks noGrp="1"/>
          </p:cNvSpPr>
          <p:nvPr>
            <p:ph idx="1"/>
          </p:nvPr>
        </p:nvSpPr>
        <p:spPr>
          <a:xfrm>
            <a:off x="838199" y="1825625"/>
            <a:ext cx="11036643" cy="4351338"/>
          </a:xfrm>
        </p:spPr>
        <p:txBody>
          <a:bodyPr>
            <a:normAutofit lnSpcReduction="20000"/>
          </a:bodyPr>
          <a:lstStyle/>
          <a:p>
            <a:pPr indent="0" fontAlgn="auto">
              <a:lnSpc>
                <a:spcPct val="100000"/>
              </a:lnSpc>
            </a:pPr>
            <a:r>
              <a:rPr kumimoji="1" lang="zh-CN" altLang="en-US" sz="2800" dirty="0"/>
              <a:t>第三阶段（</a:t>
            </a:r>
            <a:r>
              <a:rPr kumimoji="1" lang="en-US" altLang="zh-CN" sz="2800" dirty="0"/>
              <a:t>90s-now</a:t>
            </a:r>
            <a:r>
              <a:rPr kumimoji="1" lang="zh-CN" altLang="en-US" sz="2800" dirty="0"/>
              <a:t>）</a:t>
            </a:r>
            <a:endParaRPr kumimoji="1" lang="en-US" altLang="zh-CN" sz="2800" dirty="0"/>
          </a:p>
          <a:p>
            <a:pPr marL="0" indent="0" fontAlgn="auto">
              <a:lnSpc>
                <a:spcPct val="100000"/>
              </a:lnSpc>
              <a:buNone/>
            </a:pPr>
            <a:r>
              <a:rPr lang="zh-CN" altLang="zh-CN" sz="2800" dirty="0"/>
              <a:t>卷积神经网络（</a:t>
            </a:r>
            <a:r>
              <a:rPr lang="en-US" altLang="zh-CN" sz="2800" dirty="0"/>
              <a:t>Convolutional Neural Network, CNN</a:t>
            </a:r>
            <a:r>
              <a:rPr lang="zh-CN" altLang="zh-CN" sz="2800" dirty="0"/>
              <a:t>）是一种前馈神经网络，它的人工神经元可以响应一部分覆盖范围内的周围单元，对于大型图像处理有出色表现。</a:t>
            </a:r>
            <a:endParaRPr lang="zh-CN" altLang="zh-CN" sz="2800" dirty="0"/>
          </a:p>
          <a:p>
            <a:pPr marL="0" indent="0" fontAlgn="auto">
              <a:lnSpc>
                <a:spcPct val="100000"/>
              </a:lnSpc>
              <a:buNone/>
            </a:pPr>
            <a:r>
              <a:rPr lang="zh-CN" altLang="zh-CN" sz="2800" dirty="0"/>
              <a:t>卷积神经网络由一个或多个卷积层和顶端的全连通层（对应经典的神经网络）组成，同时也包括关联权重和池化层（</a:t>
            </a:r>
            <a:r>
              <a:rPr lang="en-US" altLang="zh-CN" sz="2800" dirty="0"/>
              <a:t>pooling layer</a:t>
            </a:r>
            <a:r>
              <a:rPr lang="zh-CN" altLang="zh-CN" sz="2800" dirty="0"/>
              <a:t>）。这一结构使得卷积神经网络能够利用输入数据的二维结构。与其他深度学习结构相比，卷积神经网络在图像和语音识别方面能够给出更优的结果。这一模型也可以使用反向传播算法进行训练。相比较其他深度、前馈神经网络，卷积神经网络需要估计的参数更少，使之成为一种颇具吸引力的深度学习结构。</a:t>
            </a:r>
            <a:endParaRPr lang="zh-CN" altLang="zh-CN" sz="2800" dirty="0"/>
          </a:p>
          <a:p>
            <a:pPr indent="0" fontAlgn="auto">
              <a:lnSpc>
                <a:spcPct val="100000"/>
              </a:lnSpc>
            </a:pPr>
            <a:endParaRPr kumimoji="1" lang="zh-CN" altLang="en-US" sz="2800" dirty="0"/>
          </a:p>
        </p:txBody>
      </p:sp>
      <p:sp>
        <p:nvSpPr>
          <p:cNvPr id="4" name="日期占位符 3"/>
          <p:cNvSpPr>
            <a:spLocks noGrp="1"/>
          </p:cNvSpPr>
          <p:nvPr>
            <p:ph type="dt" sz="half" idx="10"/>
          </p:nvPr>
        </p:nvSpPr>
        <p:spPr/>
        <p:txBody>
          <a:bodyPr/>
          <a:p>
            <a:fld id="{49828031-7604-4642-B102-9733DD188262}" type="datetime1">
              <a:rPr lang="zh-CN" altLang="en-US" smtClean="0"/>
            </a:fld>
            <a:endParaRPr lang="zh-CN" altLang="en-US"/>
          </a:p>
        </p:txBody>
      </p:sp>
      <p:sp>
        <p:nvSpPr>
          <p:cNvPr id="5" name="灯片编号占位符 4"/>
          <p:cNvSpPr>
            <a:spLocks noGrp="1"/>
          </p:cNvSpPr>
          <p:nvPr>
            <p:ph type="sldNum" sz="quarter" idx="12"/>
          </p:nvPr>
        </p:nvSpPr>
        <p:spPr/>
        <p:txBody>
          <a:bodyPr/>
          <a:p>
            <a:fld id="{9722BAEB-083D-4A6C-A993-799C83716A5E}" type="slidenum">
              <a:rPr lang="zh-CN" altLang="en-US" smtClean="0"/>
            </a:fld>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背景</a:t>
            </a:r>
            <a:endParaRPr kumimoji="1" lang="zh-CN" altLang="en-US" dirty="0"/>
          </a:p>
        </p:txBody>
      </p:sp>
      <p:sp>
        <p:nvSpPr>
          <p:cNvPr id="3" name="内容占位符 2"/>
          <p:cNvSpPr>
            <a:spLocks noGrp="1"/>
          </p:cNvSpPr>
          <p:nvPr>
            <p:ph idx="1"/>
          </p:nvPr>
        </p:nvSpPr>
        <p:spPr>
          <a:xfrm>
            <a:off x="838199" y="1825625"/>
            <a:ext cx="11036643" cy="4351338"/>
          </a:xfrm>
        </p:spPr>
        <p:txBody>
          <a:bodyPr>
            <a:noAutofit/>
          </a:bodyPr>
          <a:lstStyle/>
          <a:p>
            <a:r>
              <a:rPr kumimoji="1" lang="zh-CN" altLang="en-US" sz="2800" dirty="0"/>
              <a:t>第三阶段（</a:t>
            </a:r>
            <a:r>
              <a:rPr kumimoji="1" lang="en-US" altLang="zh-CN" sz="2800" dirty="0"/>
              <a:t>90s-now</a:t>
            </a:r>
            <a:r>
              <a:rPr kumimoji="1" lang="zh-CN" altLang="en-US" sz="2800" dirty="0"/>
              <a:t>）</a:t>
            </a:r>
            <a:endParaRPr kumimoji="1" lang="en-US" altLang="zh-CN" sz="2800" dirty="0"/>
          </a:p>
          <a:p>
            <a:pPr marL="0" indent="0">
              <a:buNone/>
            </a:pPr>
            <a:r>
              <a:rPr lang="zh-CN" altLang="zh-CN" sz="2800" dirty="0"/>
              <a:t>长短期记忆（</a:t>
            </a:r>
            <a:r>
              <a:rPr lang="en-US" altLang="zh-CN" sz="2800" dirty="0"/>
              <a:t>Long Short-Term Memory, LSTM</a:t>
            </a:r>
            <a:r>
              <a:rPr lang="zh-CN" altLang="zh-CN" sz="2800" dirty="0"/>
              <a:t>）是一种时间递归神经网络</a:t>
            </a:r>
            <a:r>
              <a:rPr lang="en-US" altLang="zh-CN" sz="2800" dirty="0"/>
              <a:t>(RNN</a:t>
            </a:r>
            <a:r>
              <a:rPr lang="en-US" altLang="zh-CN" sz="2800" dirty="0" smtClean="0"/>
              <a:t>)</a:t>
            </a:r>
            <a:r>
              <a:rPr lang="zh-CN" altLang="zh-CN" sz="2800" dirty="0" smtClean="0"/>
              <a:t>，</a:t>
            </a:r>
            <a:r>
              <a:rPr lang="zh-CN" altLang="zh-CN" sz="2800" dirty="0"/>
              <a:t>论文首次发表于</a:t>
            </a:r>
            <a:r>
              <a:rPr lang="en-US" altLang="zh-CN" sz="2800" dirty="0"/>
              <a:t>1997</a:t>
            </a:r>
            <a:r>
              <a:rPr lang="zh-CN" altLang="zh-CN" sz="2800" dirty="0"/>
              <a:t>年。由于独特的设计结构，</a:t>
            </a:r>
            <a:r>
              <a:rPr lang="en-US" altLang="zh-CN" sz="2800" dirty="0"/>
              <a:t>LSTM</a:t>
            </a:r>
            <a:r>
              <a:rPr lang="zh-CN" altLang="zh-CN" sz="2800" dirty="0"/>
              <a:t>适合于处理和预测时间序列中间隔和延迟非常长的重要事件。</a:t>
            </a:r>
            <a:endParaRPr lang="zh-CN" altLang="zh-CN" sz="2800" dirty="0"/>
          </a:p>
          <a:p>
            <a:pPr marL="0" indent="0">
              <a:buNone/>
            </a:pPr>
            <a:r>
              <a:rPr lang="en-US" altLang="zh-CN" sz="2800" dirty="0"/>
              <a:t>LSTM</a:t>
            </a:r>
            <a:r>
              <a:rPr lang="zh-CN" altLang="zh-CN" sz="2800" dirty="0"/>
              <a:t>的表现通常比时间递归神经网络及隐马尔科夫模型（</a:t>
            </a:r>
            <a:r>
              <a:rPr lang="en-US" altLang="zh-CN" sz="2800" dirty="0"/>
              <a:t>HMM</a:t>
            </a:r>
            <a:r>
              <a:rPr lang="zh-CN" altLang="zh-CN" sz="2800" dirty="0"/>
              <a:t>）更好，比如用在不分段连续手写识别上。</a:t>
            </a:r>
            <a:r>
              <a:rPr lang="en-US" altLang="zh-CN" sz="2800" dirty="0"/>
              <a:t>2009</a:t>
            </a:r>
            <a:r>
              <a:rPr lang="zh-CN" altLang="zh-CN" sz="2800" dirty="0"/>
              <a:t>年，用</a:t>
            </a:r>
            <a:r>
              <a:rPr lang="en-US" altLang="zh-CN" sz="2800" dirty="0"/>
              <a:t>LSTM</a:t>
            </a:r>
            <a:r>
              <a:rPr lang="zh-CN" altLang="zh-CN" sz="2800" dirty="0"/>
              <a:t>构建的人工神经网络模型赢得过</a:t>
            </a:r>
            <a:r>
              <a:rPr lang="en-US" altLang="zh-CN" sz="2800" dirty="0"/>
              <a:t>ICDAR</a:t>
            </a:r>
            <a:r>
              <a:rPr lang="zh-CN" altLang="zh-CN" sz="2800" dirty="0"/>
              <a:t>手写识别比赛冠军。</a:t>
            </a:r>
            <a:r>
              <a:rPr lang="en-US" altLang="zh-CN" sz="2800" dirty="0"/>
              <a:t>LSTM</a:t>
            </a:r>
            <a:r>
              <a:rPr lang="zh-CN" altLang="zh-CN" sz="2800" dirty="0"/>
              <a:t>还普遍用于自主语音识别，</a:t>
            </a:r>
            <a:r>
              <a:rPr lang="en-US" altLang="zh-CN" sz="2800" dirty="0"/>
              <a:t>2013</a:t>
            </a:r>
            <a:r>
              <a:rPr lang="zh-CN" altLang="zh-CN" sz="2800" dirty="0"/>
              <a:t>年运用</a:t>
            </a:r>
            <a:r>
              <a:rPr lang="en-US" altLang="zh-CN" sz="2800" dirty="0"/>
              <a:t>TIMIT</a:t>
            </a:r>
            <a:r>
              <a:rPr lang="zh-CN" altLang="zh-CN" sz="2800" dirty="0"/>
              <a:t>自然演讲数据库达成</a:t>
            </a:r>
            <a:r>
              <a:rPr lang="en-US" altLang="zh-CN" sz="2800" dirty="0"/>
              <a:t>17.7%</a:t>
            </a:r>
            <a:r>
              <a:rPr lang="zh-CN" altLang="zh-CN" sz="2800" dirty="0"/>
              <a:t>错误率的纪录。作为非线性模型，</a:t>
            </a:r>
            <a:r>
              <a:rPr lang="en-US" altLang="zh-CN" sz="2800" dirty="0"/>
              <a:t>LSTM</a:t>
            </a:r>
            <a:r>
              <a:rPr lang="zh-CN" altLang="zh-CN" sz="2800" dirty="0"/>
              <a:t>可作为复杂的非线性单元用于构造更大型深度神经网络。</a:t>
            </a:r>
            <a:endParaRPr lang="zh-CN" altLang="zh-CN" sz="2800" dirty="0"/>
          </a:p>
          <a:p>
            <a:endParaRPr kumimoji="1" lang="zh-CN" altLang="zh-CN" sz="2800" dirty="0"/>
          </a:p>
        </p:txBody>
      </p:sp>
      <p:sp>
        <p:nvSpPr>
          <p:cNvPr id="4" name="文本框 3"/>
          <p:cNvSpPr txBox="1"/>
          <p:nvPr/>
        </p:nvSpPr>
        <p:spPr>
          <a:xfrm>
            <a:off x="1086487" y="6488668"/>
            <a:ext cx="10540065" cy="369332"/>
          </a:xfrm>
          <a:prstGeom prst="rect">
            <a:avLst/>
          </a:prstGeom>
          <a:noFill/>
        </p:spPr>
        <p:txBody>
          <a:bodyPr wrap="none" rtlCol="0">
            <a:spAutoFit/>
          </a:bodyPr>
          <a:lstStyle/>
          <a:p>
            <a:r>
              <a:rPr lang="en-US" altLang="zh-CN" dirty="0"/>
              <a:t>S. </a:t>
            </a:r>
            <a:r>
              <a:rPr lang="en-US" altLang="zh-CN" dirty="0" err="1"/>
              <a:t>Hochreiter</a:t>
            </a:r>
            <a:r>
              <a:rPr lang="en-US" altLang="zh-CN" dirty="0"/>
              <a:t> and J. </a:t>
            </a:r>
            <a:r>
              <a:rPr lang="en-US" altLang="zh-CN" dirty="0" err="1"/>
              <a:t>Schmidhuber</a:t>
            </a:r>
            <a:r>
              <a:rPr lang="en-US" altLang="zh-CN" dirty="0"/>
              <a:t>. Long short-term memory. Neural Computation, 9(8):1735–1780, 1997.</a:t>
            </a:r>
            <a:endParaRPr kumimoji="1" lang="zh-CN" altLang="en-US" dirty="0"/>
          </a:p>
        </p:txBody>
      </p:sp>
      <p:sp>
        <p:nvSpPr>
          <p:cNvPr id="5" name="日期占位符 4"/>
          <p:cNvSpPr>
            <a:spLocks noGrp="1"/>
          </p:cNvSpPr>
          <p:nvPr>
            <p:ph type="dt" sz="half" idx="10"/>
          </p:nvPr>
        </p:nvSpPr>
        <p:spPr/>
        <p:txBody>
          <a:bodyPr/>
          <a:p>
            <a:fld id="{49828031-7604-4642-B102-9733DD188262}" type="datetime1">
              <a:rPr lang="zh-CN" altLang="en-US" smtClean="0"/>
            </a:fld>
            <a:endParaRPr lang="zh-CN" altLang="en-US"/>
          </a:p>
        </p:txBody>
      </p:sp>
      <p:sp>
        <p:nvSpPr>
          <p:cNvPr id="6" name="灯片编号占位符 5"/>
          <p:cNvSpPr>
            <a:spLocks noGrp="1"/>
          </p:cNvSpPr>
          <p:nvPr>
            <p:ph type="sldNum" sz="quarter" idx="12"/>
          </p:nvPr>
        </p:nvSpPr>
        <p:spPr/>
        <p:txBody>
          <a:bodyPr/>
          <a:p>
            <a:fld id="{9722BAEB-083D-4A6C-A993-799C83716A5E}" type="slidenum">
              <a:rPr lang="zh-CN" altLang="en-US" smtClean="0"/>
            </a:fld>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概念界定</a:t>
            </a:r>
            <a:endParaRPr kumimoji="1" lang="zh-CN" altLang="en-US" dirty="0"/>
          </a:p>
        </p:txBody>
      </p:sp>
      <p:sp>
        <p:nvSpPr>
          <p:cNvPr id="3" name="内容占位符 2"/>
          <p:cNvSpPr>
            <a:spLocks noGrp="1"/>
          </p:cNvSpPr>
          <p:nvPr>
            <p:ph idx="1"/>
          </p:nvPr>
        </p:nvSpPr>
        <p:spPr/>
        <p:txBody>
          <a:bodyPr/>
          <a:lstStyle/>
          <a:p>
            <a:r>
              <a:rPr kumimoji="1" lang="zh-CN" altLang="en-US" sz="2800" dirty="0"/>
              <a:t>深度学习</a:t>
            </a:r>
            <a:r>
              <a:rPr kumimoji="1" lang="en-US" altLang="zh-CN" sz="2800" dirty="0"/>
              <a:t>/</a:t>
            </a:r>
            <a:r>
              <a:rPr kumimoji="1" lang="zh-CN" altLang="en-US" sz="2800" dirty="0"/>
              <a:t>机器学习</a:t>
            </a:r>
            <a:r>
              <a:rPr kumimoji="1" lang="en-US" altLang="zh-CN" sz="2800" dirty="0"/>
              <a:t>/</a:t>
            </a:r>
            <a:r>
              <a:rPr kumimoji="1" lang="zh-CN" altLang="en-US" sz="2800" dirty="0"/>
              <a:t>人工智能</a:t>
            </a:r>
            <a:endParaRPr kumimoji="1" lang="en-US" altLang="zh-CN" sz="2800" dirty="0"/>
          </a:p>
          <a:p>
            <a:pPr marL="0" indent="0">
              <a:buNone/>
            </a:pPr>
            <a:r>
              <a:rPr lang="zh-CN" altLang="zh-CN" sz="2800" dirty="0"/>
              <a:t>人工智能是最早出现的，也是最大、最外侧的同心圆；其次是机器学习，稍晚一点；最内侧，是深度学习，当今人工智能大爆炸的核心驱动。</a:t>
            </a:r>
            <a:endParaRPr lang="zh-CN" altLang="zh-CN" sz="2800" dirty="0"/>
          </a:p>
          <a:p>
            <a:endParaRPr kumimoji="1" lang="zh-CN" altLang="en-US" sz="2800" dirty="0"/>
          </a:p>
        </p:txBody>
      </p:sp>
      <p:pic>
        <p:nvPicPr>
          <p:cNvPr id="4" name="图片 3"/>
          <p:cNvPicPr/>
          <p:nvPr/>
        </p:nvPicPr>
        <p:blipFill>
          <a:blip r:embed="rId1">
            <a:extLst>
              <a:ext uri="{28A0092B-C50C-407E-A947-70E740481C1C}">
                <a14:useLocalDpi xmlns:a14="http://schemas.microsoft.com/office/drawing/2010/main" val="0"/>
              </a:ext>
            </a:extLst>
          </a:blip>
          <a:stretch>
            <a:fillRect/>
          </a:stretch>
        </p:blipFill>
        <p:spPr>
          <a:xfrm>
            <a:off x="3674033" y="3300241"/>
            <a:ext cx="7372908" cy="3187056"/>
          </a:xfrm>
          <a:prstGeom prst="rect">
            <a:avLst/>
          </a:prstGeom>
        </p:spPr>
      </p:pic>
      <p:sp>
        <p:nvSpPr>
          <p:cNvPr id="5" name="日期占位符 4"/>
          <p:cNvSpPr>
            <a:spLocks noGrp="1"/>
          </p:cNvSpPr>
          <p:nvPr>
            <p:ph type="dt" sz="half" idx="10"/>
          </p:nvPr>
        </p:nvSpPr>
        <p:spPr/>
        <p:txBody>
          <a:bodyPr/>
          <a:p>
            <a:fld id="{49828031-7604-4642-B102-9733DD188262}" type="datetime1">
              <a:rPr lang="zh-CN" altLang="en-US" smtClean="0"/>
            </a:fld>
            <a:endParaRPr lang="zh-CN" altLang="en-US"/>
          </a:p>
        </p:txBody>
      </p:sp>
      <p:sp>
        <p:nvSpPr>
          <p:cNvPr id="6" name="灯片编号占位符 5"/>
          <p:cNvSpPr>
            <a:spLocks noGrp="1"/>
          </p:cNvSpPr>
          <p:nvPr>
            <p:ph type="sldNum" sz="quarter" idx="12"/>
          </p:nvPr>
        </p:nvSpPr>
        <p:spPr/>
        <p:txBody>
          <a:bodyPr/>
          <a:p>
            <a:fld id="{9722BAEB-083D-4A6C-A993-799C83716A5E}" type="slidenum">
              <a:rPr lang="zh-CN" altLang="en-US" smtClean="0"/>
            </a:fld>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概念界定</a:t>
            </a:r>
            <a:endParaRPr kumimoji="1" lang="zh-CN" altLang="en-US" dirty="0"/>
          </a:p>
        </p:txBody>
      </p:sp>
      <p:sp>
        <p:nvSpPr>
          <p:cNvPr id="3" name="内容占位符 2"/>
          <p:cNvSpPr>
            <a:spLocks noGrp="1"/>
          </p:cNvSpPr>
          <p:nvPr>
            <p:ph idx="1"/>
          </p:nvPr>
        </p:nvSpPr>
        <p:spPr>
          <a:xfrm>
            <a:off x="838200" y="1784985"/>
            <a:ext cx="10515600" cy="4351338"/>
          </a:xfrm>
        </p:spPr>
        <p:txBody>
          <a:bodyPr/>
          <a:lstStyle/>
          <a:p>
            <a:r>
              <a:rPr lang="zh-CN" altLang="zh-CN" sz="2000" dirty="0"/>
              <a:t>模式识别（</a:t>
            </a:r>
            <a:r>
              <a:rPr lang="en-US" altLang="zh-CN" sz="2000" dirty="0"/>
              <a:t>Pattern recognition</a:t>
            </a:r>
            <a:r>
              <a:rPr lang="zh-CN" altLang="zh-CN" sz="2000" dirty="0"/>
              <a:t>）、机器学习（</a:t>
            </a:r>
            <a:r>
              <a:rPr lang="en-US" altLang="zh-CN" sz="2000" dirty="0"/>
              <a:t>machine learning</a:t>
            </a:r>
            <a:r>
              <a:rPr lang="zh-CN" altLang="zh-CN" sz="2000" dirty="0"/>
              <a:t>）和深度学习（</a:t>
            </a:r>
            <a:r>
              <a:rPr lang="en-US" altLang="zh-CN" sz="2000" dirty="0"/>
              <a:t>deep learning</a:t>
            </a:r>
            <a:r>
              <a:rPr lang="zh-CN" altLang="zh-CN" sz="2000" dirty="0"/>
              <a:t>）代表三种不同的思想流派。</a:t>
            </a:r>
            <a:endParaRPr lang="zh-CN" altLang="zh-CN" sz="2000" dirty="0"/>
          </a:p>
          <a:p>
            <a:r>
              <a:rPr lang="zh-CN" altLang="zh-CN" sz="2000" dirty="0"/>
              <a:t>模式识别是最古老的一类术语。</a:t>
            </a:r>
            <a:endParaRPr lang="zh-CN" altLang="zh-CN" sz="2000" dirty="0"/>
          </a:p>
          <a:p>
            <a:r>
              <a:rPr lang="zh-CN" altLang="zh-CN" sz="2000" dirty="0"/>
              <a:t>机器学习是最基础的（当下初创公司和研究实验室的热点领域之一）。</a:t>
            </a:r>
            <a:endParaRPr lang="zh-CN" altLang="zh-CN" sz="2000" dirty="0"/>
          </a:p>
          <a:p>
            <a:r>
              <a:rPr lang="zh-CN" altLang="zh-CN" sz="2000" dirty="0"/>
              <a:t>深度学习是非常崭新和有影响力的前沿领域。</a:t>
            </a:r>
            <a:endParaRPr kumimoji="1" lang="zh-CN" altLang="en-US" dirty="0"/>
          </a:p>
        </p:txBody>
      </p:sp>
      <p:pic>
        <p:nvPicPr>
          <p:cNvPr id="4" name="图片 3"/>
          <p:cNvPicPr/>
          <p:nvPr/>
        </p:nvPicPr>
        <p:blipFill>
          <a:blip r:embed="rId1">
            <a:extLst>
              <a:ext uri="{28A0092B-C50C-407E-A947-70E740481C1C}">
                <a14:useLocalDpi xmlns:a14="http://schemas.microsoft.com/office/drawing/2010/main" val="0"/>
              </a:ext>
            </a:extLst>
          </a:blip>
          <a:stretch>
            <a:fillRect/>
          </a:stretch>
        </p:blipFill>
        <p:spPr>
          <a:xfrm>
            <a:off x="1004188" y="3905186"/>
            <a:ext cx="6057393" cy="2906133"/>
          </a:xfrm>
          <a:prstGeom prst="rect">
            <a:avLst/>
          </a:prstGeom>
        </p:spPr>
      </p:pic>
      <p:sp>
        <p:nvSpPr>
          <p:cNvPr id="5" name="日期占位符 4"/>
          <p:cNvSpPr>
            <a:spLocks noGrp="1"/>
          </p:cNvSpPr>
          <p:nvPr>
            <p:ph type="dt" sz="half" idx="10"/>
          </p:nvPr>
        </p:nvSpPr>
        <p:spPr/>
        <p:txBody>
          <a:bodyPr/>
          <a:p>
            <a:fld id="{49828031-7604-4642-B102-9733DD188262}" type="datetime1">
              <a:rPr lang="zh-CN" altLang="en-US" smtClean="0"/>
            </a:fld>
            <a:endParaRPr lang="zh-CN" altLang="en-US"/>
          </a:p>
        </p:txBody>
      </p:sp>
      <p:sp>
        <p:nvSpPr>
          <p:cNvPr id="6" name="灯片编号占位符 5"/>
          <p:cNvSpPr>
            <a:spLocks noGrp="1"/>
          </p:cNvSpPr>
          <p:nvPr>
            <p:ph type="sldNum" sz="quarter" idx="12"/>
          </p:nvPr>
        </p:nvSpPr>
        <p:spPr/>
        <p:txBody>
          <a:bodyPr/>
          <a:p>
            <a:fld id="{9722BAEB-083D-4A6C-A993-799C83716A5E}" type="slidenum">
              <a:rPr lang="zh-CN" altLang="en-US" smtClean="0"/>
            </a:fld>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b="1" dirty="0"/>
              <a:t>授课老师</a:t>
            </a:r>
            <a:r>
              <a:rPr lang="en-US" altLang="zh-CN" b="1" dirty="0"/>
              <a:t>-</a:t>
            </a:r>
            <a:r>
              <a:rPr lang="zh-CN" altLang="en-US" b="1" dirty="0"/>
              <a:t>基本情况介绍</a:t>
            </a:r>
            <a:endParaRPr lang="zh-CN" altLang="en-US" b="1" dirty="0"/>
          </a:p>
        </p:txBody>
      </p:sp>
      <p:sp>
        <p:nvSpPr>
          <p:cNvPr id="9" name="内容占位符 2"/>
          <p:cNvSpPr txBox="1"/>
          <p:nvPr/>
        </p:nvSpPr>
        <p:spPr>
          <a:xfrm>
            <a:off x="1292575" y="1828102"/>
            <a:ext cx="9612747" cy="4267898"/>
          </a:xfrm>
          <a:prstGeom prst="rect">
            <a:avLst/>
          </a:prstGeom>
        </p:spPr>
        <p:txBody>
          <a:bodyPr vert="horz" lIns="0" tIns="34290" rIns="0" bIns="3429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36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30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28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a:lstStyle>
          <a:p>
            <a:r>
              <a:rPr lang="zh-CN" altLang="en-US" sz="2800" b="1" dirty="0"/>
              <a:t>王树徽 中科院计算所副研究员</a:t>
            </a:r>
            <a:endParaRPr lang="en-US" altLang="zh-CN" sz="2800" b="1" dirty="0"/>
          </a:p>
          <a:p>
            <a:endParaRPr lang="en-US" altLang="zh-CN" sz="2800" b="1" dirty="0"/>
          </a:p>
          <a:p>
            <a:r>
              <a:rPr lang="zh-CN" altLang="en-US" sz="2800" b="1" dirty="0"/>
              <a:t>研究领域：多媒体分析、计算机视觉、机器学习</a:t>
            </a:r>
            <a:endParaRPr lang="zh-CN" altLang="en-US" sz="2800" b="1" dirty="0"/>
          </a:p>
          <a:p>
            <a:pPr lvl="1"/>
            <a:r>
              <a:rPr lang="zh-CN" altLang="en-US" sz="2800">
                <a:sym typeface="+mn-ea"/>
              </a:rPr>
              <a:t>图像、视频深度学习</a:t>
            </a:r>
            <a:endParaRPr lang="zh-CN" altLang="en-US" sz="2800"/>
          </a:p>
          <a:p>
            <a:pPr lvl="1"/>
            <a:r>
              <a:rPr lang="zh-CN" altLang="en-US" sz="2800">
                <a:sym typeface="+mn-ea"/>
              </a:rPr>
              <a:t>跨媒体分析</a:t>
            </a:r>
            <a:r>
              <a:rPr lang="en-US" altLang="zh-CN" sz="2800">
                <a:sym typeface="+mn-ea"/>
              </a:rPr>
              <a:t>--</a:t>
            </a:r>
            <a:r>
              <a:rPr lang="zh-CN" altLang="en-US" sz="2800">
                <a:sym typeface="+mn-ea"/>
              </a:rPr>
              <a:t>异构数据关联学习</a:t>
            </a:r>
            <a:endParaRPr lang="zh-CN" altLang="en-US" sz="2800"/>
          </a:p>
          <a:p>
            <a:pPr lvl="1"/>
            <a:r>
              <a:rPr lang="zh-CN" altLang="en-US" sz="2800">
                <a:sym typeface="+mn-ea"/>
              </a:rPr>
              <a:t>非线性（核）方法及应用</a:t>
            </a:r>
            <a:endParaRPr lang="zh-CN" altLang="en-US" sz="2800"/>
          </a:p>
          <a:p>
            <a:endParaRPr lang="en-US" altLang="zh-CN" sz="2800" b="1" dirty="0"/>
          </a:p>
          <a:p>
            <a:pPr marL="0" indent="0">
              <a:buNone/>
            </a:pPr>
            <a:r>
              <a:rPr lang="zh-CN" altLang="en-US" sz="2800" b="1" dirty="0"/>
              <a:t> </a:t>
            </a:r>
            <a:endParaRPr lang="en-US" altLang="zh-CN" sz="2800" b="1" dirty="0"/>
          </a:p>
        </p:txBody>
      </p:sp>
      <p:sp>
        <p:nvSpPr>
          <p:cNvPr id="2" name="日期占位符 1"/>
          <p:cNvSpPr>
            <a:spLocks noGrp="1"/>
          </p:cNvSpPr>
          <p:nvPr>
            <p:ph type="dt" sz="half" idx="10"/>
          </p:nvPr>
        </p:nvSpPr>
        <p:spPr/>
        <p:txBody>
          <a:bodyPr/>
          <a:p>
            <a:fld id="{49828031-7604-4642-B102-9733DD188262}" type="datetime1">
              <a:rPr lang="zh-CN" altLang="en-US" smtClean="0"/>
            </a:fld>
            <a:endParaRPr lang="zh-CN" altLang="en-US"/>
          </a:p>
        </p:txBody>
      </p:sp>
      <p:sp>
        <p:nvSpPr>
          <p:cNvPr id="3" name="灯片编号占位符 2"/>
          <p:cNvSpPr>
            <a:spLocks noGrp="1"/>
          </p:cNvSpPr>
          <p:nvPr>
            <p:ph type="sldNum" sz="quarter" idx="12"/>
          </p:nvPr>
        </p:nvSpPr>
        <p:spPr/>
        <p:txBody>
          <a:bodyPr/>
          <a:p>
            <a:fld id="{9722BAEB-083D-4A6C-A993-799C83716A5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7280" y="286385"/>
            <a:ext cx="10415270" cy="1450975"/>
          </a:xfrm>
        </p:spPr>
        <p:txBody>
          <a:bodyPr>
            <a:normAutofit fontScale="90000"/>
          </a:bodyPr>
          <a:lstStyle/>
          <a:p>
            <a:r>
              <a:rPr lang="zh-CN" altLang="en-US" dirty="0"/>
              <a:t>图像识别和模式识别、机器学习、深度学习的关系</a:t>
            </a:r>
            <a:endParaRPr lang="zh-CN" altLang="en-US" dirty="0"/>
          </a:p>
        </p:txBody>
      </p:sp>
      <p:sp>
        <p:nvSpPr>
          <p:cNvPr id="3" name="内容占位符 2"/>
          <p:cNvSpPr>
            <a:spLocks noGrp="1"/>
          </p:cNvSpPr>
          <p:nvPr>
            <p:ph idx="1"/>
          </p:nvPr>
        </p:nvSpPr>
        <p:spPr>
          <a:xfrm>
            <a:off x="4710544" y="1845734"/>
            <a:ext cx="6445135" cy="4023360"/>
          </a:xfrm>
        </p:spPr>
        <p:txBody>
          <a:bodyPr/>
          <a:lstStyle/>
          <a:p>
            <a:r>
              <a:rPr lang="zh-CN" altLang="en-US" dirty="0"/>
              <a:t>给定一些标签，比如：汽车、狗、猫、电脑、书包</a:t>
            </a:r>
            <a:endParaRPr lang="zh-CN" altLang="en-US" dirty="0"/>
          </a:p>
        </p:txBody>
      </p:sp>
      <p:sp>
        <p:nvSpPr>
          <p:cNvPr id="4" name="AutoShape 2" descr="dog 的图像结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028" name="Picture 4" descr="dog 的图像结果"/>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97280" y="3535257"/>
            <a:ext cx="3302598" cy="2333837"/>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1870364" y="3165925"/>
            <a:ext cx="1505540" cy="369332"/>
          </a:xfrm>
          <a:prstGeom prst="rect">
            <a:avLst/>
          </a:prstGeom>
          <a:noFill/>
        </p:spPr>
        <p:txBody>
          <a:bodyPr wrap="none" rtlCol="0">
            <a:spAutoFit/>
          </a:bodyPr>
          <a:lstStyle/>
          <a:p>
            <a:r>
              <a:rPr lang="en-US" altLang="zh-CN" dirty="0"/>
              <a:t>What</a:t>
            </a:r>
            <a:r>
              <a:rPr lang="en-US" altLang="zh-CN" dirty="0">
                <a:latin typeface="Arial Narrow" panose="020B0606020202030204" pitchFamily="34" charset="0"/>
              </a:rPr>
              <a:t>’</a:t>
            </a:r>
            <a:r>
              <a:rPr lang="en-US" altLang="zh-CN" dirty="0">
                <a:latin typeface="+mn-ea"/>
              </a:rPr>
              <a:t>s this?</a:t>
            </a:r>
            <a:endParaRPr lang="zh-CN" altLang="en-US" dirty="0"/>
          </a:p>
        </p:txBody>
      </p:sp>
      <p:sp>
        <p:nvSpPr>
          <p:cNvPr id="7" name="文本框 6"/>
          <p:cNvSpPr txBox="1"/>
          <p:nvPr/>
        </p:nvSpPr>
        <p:spPr>
          <a:xfrm>
            <a:off x="7251070" y="4440565"/>
            <a:ext cx="902811" cy="523220"/>
          </a:xfrm>
          <a:prstGeom prst="rect">
            <a:avLst/>
          </a:prstGeom>
          <a:noFill/>
        </p:spPr>
        <p:txBody>
          <a:bodyPr wrap="none" rtlCol="0">
            <a:spAutoFit/>
          </a:bodyPr>
          <a:lstStyle/>
          <a:p>
            <a:r>
              <a:rPr lang="zh-CN" altLang="en-US" sz="2800" dirty="0"/>
              <a:t>狗！</a:t>
            </a:r>
            <a:endParaRPr lang="zh-CN" altLang="en-US" sz="2800" dirty="0"/>
          </a:p>
        </p:txBody>
      </p:sp>
      <p:cxnSp>
        <p:nvCxnSpPr>
          <p:cNvPr id="9" name="直接箭头连接符 8"/>
          <p:cNvCxnSpPr>
            <a:stCxn id="1028" idx="3"/>
          </p:cNvCxnSpPr>
          <p:nvPr/>
        </p:nvCxnSpPr>
        <p:spPr>
          <a:xfrm flipV="1">
            <a:off x="4399878" y="4702175"/>
            <a:ext cx="2124889" cy="1"/>
          </a:xfrm>
          <a:prstGeom prst="straightConnector1">
            <a:avLst/>
          </a:prstGeom>
          <a:ln w="47625">
            <a:tailEnd type="triangle"/>
          </a:ln>
        </p:spPr>
        <p:style>
          <a:lnRef idx="1">
            <a:schemeClr val="dk1"/>
          </a:lnRef>
          <a:fillRef idx="0">
            <a:schemeClr val="dk1"/>
          </a:fillRef>
          <a:effectRef idx="0">
            <a:schemeClr val="dk1"/>
          </a:effectRef>
          <a:fontRef idx="minor">
            <a:schemeClr val="tx1"/>
          </a:fontRef>
        </p:style>
      </p:cxnSp>
      <p:sp>
        <p:nvSpPr>
          <p:cNvPr id="5" name="日期占位符 4"/>
          <p:cNvSpPr>
            <a:spLocks noGrp="1"/>
          </p:cNvSpPr>
          <p:nvPr>
            <p:ph type="dt" sz="half" idx="10"/>
          </p:nvPr>
        </p:nvSpPr>
        <p:spPr/>
        <p:txBody>
          <a:bodyPr/>
          <a:p>
            <a:fld id="{49828031-7604-4642-B102-9733DD188262}" type="datetime1">
              <a:rPr lang="zh-CN" altLang="en-US" smtClean="0"/>
            </a:fld>
            <a:endParaRPr lang="zh-CN" altLang="en-US"/>
          </a:p>
        </p:txBody>
      </p:sp>
      <p:sp>
        <p:nvSpPr>
          <p:cNvPr id="8" name="灯片编号占位符 7"/>
          <p:cNvSpPr>
            <a:spLocks noGrp="1"/>
          </p:cNvSpPr>
          <p:nvPr>
            <p:ph type="sldNum" sz="quarter" idx="12"/>
          </p:nvPr>
        </p:nvSpPr>
        <p:spPr/>
        <p:txBody>
          <a:bodyPr/>
          <a:p>
            <a:fld id="{9722BAEB-083D-4A6C-A993-799C83716A5E}" type="slidenum">
              <a:rPr lang="zh-CN" altLang="en-US" smtClean="0"/>
            </a:fld>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图像识别为什么难？</a:t>
            </a:r>
            <a:endParaRPr lang="zh-CN" altLang="en-US" dirty="0"/>
          </a:p>
        </p:txBody>
      </p:sp>
      <p:sp>
        <p:nvSpPr>
          <p:cNvPr id="3" name="内容占位符 2"/>
          <p:cNvSpPr>
            <a:spLocks noGrp="1"/>
          </p:cNvSpPr>
          <p:nvPr>
            <p:ph idx="1"/>
          </p:nvPr>
        </p:nvSpPr>
        <p:spPr>
          <a:xfrm>
            <a:off x="1097280" y="1845734"/>
            <a:ext cx="5964702" cy="4023360"/>
          </a:xfrm>
        </p:spPr>
        <p:txBody>
          <a:bodyPr/>
          <a:lstStyle/>
          <a:p>
            <a:r>
              <a:rPr lang="zh-CN" altLang="en-US" dirty="0"/>
              <a:t>计算机：数字</a:t>
            </a:r>
            <a:r>
              <a:rPr lang="en-US" altLang="zh-CN" dirty="0">
                <a:sym typeface="Wingdings" panose="05000000000000000000" pitchFamily="2" charset="2"/>
              </a:rPr>
              <a:t></a:t>
            </a:r>
            <a:r>
              <a:rPr lang="zh-CN" altLang="en-US" dirty="0">
                <a:sym typeface="Wingdings" panose="05000000000000000000" pitchFamily="2" charset="2"/>
              </a:rPr>
              <a:t>理解</a:t>
            </a:r>
            <a:r>
              <a:rPr lang="zh-CN" altLang="en-US" dirty="0"/>
              <a:t>内容</a:t>
            </a:r>
            <a:endParaRPr lang="en-US" altLang="zh-CN" dirty="0"/>
          </a:p>
          <a:p>
            <a:endParaRPr lang="en-US" altLang="zh-CN" dirty="0"/>
          </a:p>
          <a:p>
            <a:r>
              <a:rPr lang="zh-CN" altLang="en-US" dirty="0"/>
              <a:t>图片在计算机中保存成</a:t>
            </a:r>
            <a:r>
              <a:rPr lang="en-US" altLang="zh-CN" dirty="0"/>
              <a:t>3</a:t>
            </a:r>
            <a:r>
              <a:rPr lang="zh-CN" altLang="en-US" dirty="0"/>
              <a:t>维数组，每个数字</a:t>
            </a:r>
            <a:r>
              <a:rPr lang="en-US" altLang="zh-CN" dirty="0"/>
              <a:t>0-255</a:t>
            </a:r>
            <a:r>
              <a:rPr lang="zh-CN" altLang="en-US" dirty="0"/>
              <a:t>之间</a:t>
            </a:r>
            <a:endParaRPr lang="en-US" altLang="zh-CN" dirty="0"/>
          </a:p>
          <a:p>
            <a:pPr lvl="1"/>
            <a:r>
              <a:rPr lang="en-US" altLang="zh-CN" dirty="0"/>
              <a:t>n×m×3</a:t>
            </a:r>
            <a:r>
              <a:rPr lang="zh-CN" altLang="en-US" dirty="0"/>
              <a:t>，</a:t>
            </a:r>
            <a:r>
              <a:rPr lang="en-US" altLang="zh-CN" dirty="0" err="1"/>
              <a:t>n×m</a:t>
            </a:r>
            <a:r>
              <a:rPr lang="zh-CN" altLang="en-US" dirty="0"/>
              <a:t>为像素，</a:t>
            </a:r>
            <a:r>
              <a:rPr lang="en-US" altLang="zh-CN" dirty="0"/>
              <a:t>3</a:t>
            </a:r>
            <a:r>
              <a:rPr lang="zh-CN" altLang="en-US" dirty="0"/>
              <a:t>为</a:t>
            </a:r>
            <a:r>
              <a:rPr lang="en-US" altLang="zh-CN" dirty="0"/>
              <a:t>RGB</a:t>
            </a:r>
            <a:r>
              <a:rPr lang="zh-CN" altLang="en-US" dirty="0"/>
              <a:t>三种颜色通道</a:t>
            </a:r>
            <a:endParaRPr lang="en-US" altLang="zh-CN" dirty="0"/>
          </a:p>
          <a:p>
            <a:endParaRPr lang="en-US" altLang="zh-CN" dirty="0"/>
          </a:p>
          <a:p>
            <a:r>
              <a:rPr lang="zh-CN" altLang="en-US" dirty="0"/>
              <a:t>所以计算机看到的是一堆数字</a:t>
            </a:r>
            <a:endParaRPr lang="en-US" altLang="zh-CN" dirty="0"/>
          </a:p>
        </p:txBody>
      </p:sp>
      <p:pic>
        <p:nvPicPr>
          <p:cNvPr id="2050" name="Picture 2" descr="image digital number 的图像结果"/>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06612" y="4469392"/>
            <a:ext cx="2922823" cy="18218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dog 的图像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1469" y="1968358"/>
            <a:ext cx="2993110" cy="2115132"/>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7298364" y="1973962"/>
            <a:ext cx="1569660" cy="369332"/>
          </a:xfrm>
          <a:prstGeom prst="rect">
            <a:avLst/>
          </a:prstGeom>
          <a:noFill/>
        </p:spPr>
        <p:txBody>
          <a:bodyPr wrap="none" rtlCol="0">
            <a:spAutoFit/>
          </a:bodyPr>
          <a:lstStyle/>
          <a:p>
            <a:r>
              <a:rPr lang="zh-CN" altLang="en-US" dirty="0"/>
              <a:t>我眼中的图片</a:t>
            </a:r>
            <a:endParaRPr lang="zh-CN" altLang="en-US" dirty="0"/>
          </a:p>
        </p:txBody>
      </p:sp>
      <p:sp>
        <p:nvSpPr>
          <p:cNvPr id="7" name="文本框 6"/>
          <p:cNvSpPr txBox="1"/>
          <p:nvPr/>
        </p:nvSpPr>
        <p:spPr>
          <a:xfrm>
            <a:off x="7298363" y="4083490"/>
            <a:ext cx="1569660" cy="369332"/>
          </a:xfrm>
          <a:prstGeom prst="rect">
            <a:avLst/>
          </a:prstGeom>
          <a:noFill/>
        </p:spPr>
        <p:txBody>
          <a:bodyPr wrap="none" rtlCol="0">
            <a:spAutoFit/>
          </a:bodyPr>
          <a:lstStyle/>
          <a:p>
            <a:r>
              <a:rPr lang="zh-CN" altLang="en-US" dirty="0"/>
              <a:t>电脑中的图片</a:t>
            </a:r>
            <a:endParaRPr lang="zh-CN" altLang="en-US" dirty="0"/>
          </a:p>
        </p:txBody>
      </p:sp>
      <p:sp>
        <p:nvSpPr>
          <p:cNvPr id="6" name="日期占位符 5"/>
          <p:cNvSpPr>
            <a:spLocks noGrp="1"/>
          </p:cNvSpPr>
          <p:nvPr>
            <p:ph type="dt" sz="half" idx="10"/>
          </p:nvPr>
        </p:nvSpPr>
        <p:spPr/>
        <p:txBody>
          <a:bodyPr/>
          <a:p>
            <a:fld id="{49828031-7604-4642-B102-9733DD188262}" type="datetime1">
              <a:rPr lang="zh-CN" altLang="en-US" smtClean="0"/>
            </a:fld>
            <a:endParaRPr lang="zh-CN" altLang="en-US"/>
          </a:p>
        </p:txBody>
      </p:sp>
      <p:sp>
        <p:nvSpPr>
          <p:cNvPr id="8" name="灯片编号占位符 7"/>
          <p:cNvSpPr>
            <a:spLocks noGrp="1"/>
          </p:cNvSpPr>
          <p:nvPr>
            <p:ph type="sldNum" sz="quarter" idx="12"/>
          </p:nvPr>
        </p:nvSpPr>
        <p:spPr/>
        <p:txBody>
          <a:bodyPr/>
          <a:p>
            <a:fld id="{9722BAEB-083D-4A6C-A993-799C83716A5E}" type="slidenum">
              <a:rPr lang="zh-CN" altLang="en-US" smtClean="0"/>
            </a:fld>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难点：不同形态</a:t>
            </a:r>
            <a:endParaRPr lang="zh-CN" altLang="en-US" dirty="0"/>
          </a:p>
        </p:txBody>
      </p:sp>
      <p:pic>
        <p:nvPicPr>
          <p:cNvPr id="5" name="图片 4"/>
          <p:cNvPicPr>
            <a:picLocks noChangeAspect="1"/>
          </p:cNvPicPr>
          <p:nvPr/>
        </p:nvPicPr>
        <p:blipFill rotWithShape="1">
          <a:blip r:embed="rId1"/>
          <a:srcRect b="9927"/>
          <a:stretch>
            <a:fillRect/>
          </a:stretch>
        </p:blipFill>
        <p:spPr>
          <a:xfrm>
            <a:off x="1097280" y="3014954"/>
            <a:ext cx="3179791" cy="2105685"/>
          </a:xfrm>
          <a:prstGeom prst="rect">
            <a:avLst/>
          </a:prstGeom>
        </p:spPr>
      </p:pic>
      <p:pic>
        <p:nvPicPr>
          <p:cNvPr id="3076" name="Picture 4" descr="dog 的图像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4142" y="3014955"/>
            <a:ext cx="1424433" cy="210568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dog 的图像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4760" y="3014954"/>
            <a:ext cx="1480920" cy="21056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dog 的图像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5697" y="3014954"/>
            <a:ext cx="2770505" cy="2100968"/>
          </a:xfrm>
          <a:prstGeom prst="rect">
            <a:avLst/>
          </a:prstGeom>
          <a:noFill/>
          <a:extLst>
            <a:ext uri="{909E8E84-426E-40DD-AFC4-6F175D3DCCD1}">
              <a14:hiddenFill xmlns:a14="http://schemas.microsoft.com/office/drawing/2010/main">
                <a:solidFill>
                  <a:srgbClr val="FFFFFF"/>
                </a:solidFill>
              </a14:hiddenFill>
            </a:ext>
          </a:extLst>
        </p:spPr>
      </p:pic>
      <p:sp>
        <p:nvSpPr>
          <p:cNvPr id="3" name="日期占位符 2"/>
          <p:cNvSpPr>
            <a:spLocks noGrp="1"/>
          </p:cNvSpPr>
          <p:nvPr>
            <p:ph type="dt" sz="half" idx="10"/>
          </p:nvPr>
        </p:nvSpPr>
        <p:spPr/>
        <p:txBody>
          <a:bodyPr/>
          <a:p>
            <a:fld id="{49828031-7604-4642-B102-9733DD188262}" type="datetime1">
              <a:rPr lang="zh-CN" altLang="en-US" smtClean="0"/>
            </a:fld>
            <a:endParaRPr lang="zh-CN" altLang="en-US"/>
          </a:p>
        </p:txBody>
      </p:sp>
      <p:sp>
        <p:nvSpPr>
          <p:cNvPr id="4" name="灯片编号占位符 3"/>
          <p:cNvSpPr>
            <a:spLocks noGrp="1"/>
          </p:cNvSpPr>
          <p:nvPr>
            <p:ph type="sldNum" sz="quarter" idx="12"/>
          </p:nvPr>
        </p:nvSpPr>
        <p:spPr/>
        <p:txBody>
          <a:bodyPr/>
          <a:p>
            <a:fld id="{9722BAEB-083D-4A6C-A993-799C83716A5E}" type="slidenum">
              <a:rPr lang="zh-CN" altLang="en-US" smtClean="0"/>
            </a:fld>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难点：拍摄角度</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4098" name="Picture 2" descr="dog 的图像结果"/>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261106" y="2750209"/>
            <a:ext cx="2727021" cy="1985273"/>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2"/>
          <a:stretch>
            <a:fillRect/>
          </a:stretch>
        </p:blipFill>
        <p:spPr>
          <a:xfrm>
            <a:off x="401774" y="2750210"/>
            <a:ext cx="2636847" cy="1980326"/>
          </a:xfrm>
          <a:prstGeom prst="rect">
            <a:avLst/>
          </a:prstGeom>
        </p:spPr>
      </p:pic>
      <p:pic>
        <p:nvPicPr>
          <p:cNvPr id="4104" name="Picture 8" descr="dog 的图像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9945" y="2750209"/>
            <a:ext cx="2959608" cy="1980327"/>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4"/>
          <a:stretch>
            <a:fillRect/>
          </a:stretch>
        </p:blipFill>
        <p:spPr>
          <a:xfrm>
            <a:off x="3201205" y="2750209"/>
            <a:ext cx="2936436" cy="1950557"/>
          </a:xfrm>
          <a:prstGeom prst="rect">
            <a:avLst/>
          </a:prstGeom>
        </p:spPr>
      </p:pic>
      <p:sp>
        <p:nvSpPr>
          <p:cNvPr id="4" name="日期占位符 3"/>
          <p:cNvSpPr>
            <a:spLocks noGrp="1"/>
          </p:cNvSpPr>
          <p:nvPr>
            <p:ph type="dt" sz="half" idx="10"/>
          </p:nvPr>
        </p:nvSpPr>
        <p:spPr/>
        <p:txBody>
          <a:bodyPr/>
          <a:p>
            <a:fld id="{49828031-7604-4642-B102-9733DD188262}" type="datetime1">
              <a:rPr lang="zh-CN" altLang="en-US" smtClean="0"/>
            </a:fld>
            <a:endParaRPr lang="zh-CN" altLang="en-US"/>
          </a:p>
        </p:txBody>
      </p:sp>
      <p:sp>
        <p:nvSpPr>
          <p:cNvPr id="6" name="灯片编号占位符 5"/>
          <p:cNvSpPr>
            <a:spLocks noGrp="1"/>
          </p:cNvSpPr>
          <p:nvPr>
            <p:ph type="sldNum" sz="quarter" idx="12"/>
          </p:nvPr>
        </p:nvSpPr>
        <p:spPr/>
        <p:txBody>
          <a:bodyPr/>
          <a:p>
            <a:fld id="{9722BAEB-083D-4A6C-A993-799C83716A5E}" type="slidenum">
              <a:rPr lang="zh-CN" altLang="en-US" smtClean="0"/>
            </a:fld>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难点</a:t>
            </a:r>
            <a:r>
              <a:rPr lang="zh-CN" altLang="en-US"/>
              <a:t>：局部遮挡</a:t>
            </a:r>
            <a:endParaRPr lang="zh-CN" altLang="en-US" dirty="0"/>
          </a:p>
        </p:txBody>
      </p:sp>
      <p:pic>
        <p:nvPicPr>
          <p:cNvPr id="4" name="内容占位符 3"/>
          <p:cNvPicPr>
            <a:picLocks noGrp="1" noChangeAspect="1"/>
          </p:cNvPicPr>
          <p:nvPr>
            <p:ph idx="1"/>
          </p:nvPr>
        </p:nvPicPr>
        <p:blipFill>
          <a:blip r:embed="rId1"/>
          <a:stretch>
            <a:fillRect/>
          </a:stretch>
        </p:blipFill>
        <p:spPr>
          <a:xfrm>
            <a:off x="1069144" y="2944773"/>
            <a:ext cx="3224240" cy="2009776"/>
          </a:xfrm>
          <a:prstGeom prst="rect">
            <a:avLst/>
          </a:prstGeom>
        </p:spPr>
      </p:pic>
      <p:pic>
        <p:nvPicPr>
          <p:cNvPr id="5122" name="Picture 2" descr="dog 的图像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7900" y="2944773"/>
            <a:ext cx="3505145" cy="200977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dog 的图像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1942" y="2944773"/>
            <a:ext cx="2057400" cy="2009776"/>
          </a:xfrm>
          <a:prstGeom prst="rect">
            <a:avLst/>
          </a:prstGeom>
          <a:noFill/>
          <a:extLst>
            <a:ext uri="{909E8E84-426E-40DD-AFC4-6F175D3DCCD1}">
              <a14:hiddenFill xmlns:a14="http://schemas.microsoft.com/office/drawing/2010/main">
                <a:solidFill>
                  <a:srgbClr val="FFFFFF"/>
                </a:solidFill>
              </a14:hiddenFill>
            </a:ext>
          </a:extLst>
        </p:spPr>
      </p:pic>
      <p:sp>
        <p:nvSpPr>
          <p:cNvPr id="3" name="日期占位符 2"/>
          <p:cNvSpPr>
            <a:spLocks noGrp="1"/>
          </p:cNvSpPr>
          <p:nvPr>
            <p:ph type="dt" sz="half" idx="10"/>
          </p:nvPr>
        </p:nvSpPr>
        <p:spPr/>
        <p:txBody>
          <a:bodyPr/>
          <a:p>
            <a:fld id="{49828031-7604-4642-B102-9733DD188262}" type="datetime1">
              <a:rPr lang="zh-CN" altLang="en-US" smtClean="0"/>
            </a:fld>
            <a:endParaRPr lang="zh-CN" altLang="en-US"/>
          </a:p>
        </p:txBody>
      </p:sp>
      <p:sp>
        <p:nvSpPr>
          <p:cNvPr id="5" name="灯片编号占位符 4"/>
          <p:cNvSpPr>
            <a:spLocks noGrp="1"/>
          </p:cNvSpPr>
          <p:nvPr>
            <p:ph type="sldNum" sz="quarter" idx="12"/>
          </p:nvPr>
        </p:nvSpPr>
        <p:spPr/>
        <p:txBody>
          <a:bodyPr/>
          <a:p>
            <a:fld id="{9722BAEB-083D-4A6C-A993-799C83716A5E}" type="slidenum">
              <a:rPr lang="zh-CN" altLang="en-US" smtClean="0"/>
            </a:fld>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难点：光照强弱</a:t>
            </a:r>
            <a:endParaRPr lang="zh-CN" altLang="en-US" dirty="0"/>
          </a:p>
        </p:txBody>
      </p:sp>
      <p:sp>
        <p:nvSpPr>
          <p:cNvPr id="3" name="内容占位符 2"/>
          <p:cNvSpPr>
            <a:spLocks noGrp="1"/>
          </p:cNvSpPr>
          <p:nvPr>
            <p:ph idx="1"/>
          </p:nvPr>
        </p:nvSpPr>
        <p:spPr/>
        <p:txBody>
          <a:bodyPr/>
          <a:lstStyle/>
          <a:p>
            <a:endParaRPr lang="zh-CN" altLang="en-US"/>
          </a:p>
        </p:txBody>
      </p:sp>
      <p:pic>
        <p:nvPicPr>
          <p:cNvPr id="6146" name="Picture 2" descr="Image result for dog iluuminatio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72600" y="2573581"/>
            <a:ext cx="2756437" cy="262586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dogs ligh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3619" y="2849342"/>
            <a:ext cx="2234796" cy="2074349"/>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dogs ligh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2997" y="2849342"/>
            <a:ext cx="3293174" cy="2074349"/>
          </a:xfrm>
          <a:prstGeom prst="rect">
            <a:avLst/>
          </a:prstGeom>
          <a:noFill/>
          <a:extLst>
            <a:ext uri="{909E8E84-426E-40DD-AFC4-6F175D3DCCD1}">
              <a14:hiddenFill xmlns:a14="http://schemas.microsoft.com/office/drawing/2010/main">
                <a:solidFill>
                  <a:srgbClr val="FFFFFF"/>
                </a:solidFill>
              </a14:hiddenFill>
            </a:ext>
          </a:extLst>
        </p:spPr>
      </p:pic>
      <p:sp>
        <p:nvSpPr>
          <p:cNvPr id="4" name="日期占位符 3"/>
          <p:cNvSpPr>
            <a:spLocks noGrp="1"/>
          </p:cNvSpPr>
          <p:nvPr>
            <p:ph type="dt" sz="half" idx="10"/>
          </p:nvPr>
        </p:nvSpPr>
        <p:spPr/>
        <p:txBody>
          <a:bodyPr/>
          <a:p>
            <a:fld id="{49828031-7604-4642-B102-9733DD188262}" type="datetime1">
              <a:rPr lang="zh-CN" altLang="en-US" smtClean="0"/>
            </a:fld>
            <a:endParaRPr lang="zh-CN" altLang="en-US"/>
          </a:p>
        </p:txBody>
      </p:sp>
      <p:sp>
        <p:nvSpPr>
          <p:cNvPr id="5" name="灯片编号占位符 4"/>
          <p:cNvSpPr>
            <a:spLocks noGrp="1"/>
          </p:cNvSpPr>
          <p:nvPr>
            <p:ph type="sldNum" sz="quarter" idx="12"/>
          </p:nvPr>
        </p:nvSpPr>
        <p:spPr/>
        <p:txBody>
          <a:bodyPr/>
          <a:p>
            <a:fld id="{9722BAEB-083D-4A6C-A993-799C83716A5E}" type="slidenum">
              <a:rPr lang="zh-CN" altLang="en-US" smtClean="0"/>
            </a:fld>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图像识别的基本步骤</a:t>
            </a:r>
            <a:endParaRPr lang="zh-CN" altLang="en-US" dirty="0"/>
          </a:p>
        </p:txBody>
      </p:sp>
      <p:sp>
        <p:nvSpPr>
          <p:cNvPr id="4" name="椭圆 3"/>
          <p:cNvSpPr/>
          <p:nvPr/>
        </p:nvSpPr>
        <p:spPr>
          <a:xfrm>
            <a:off x="1392072" y="2442946"/>
            <a:ext cx="1201003" cy="777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待识别物</a:t>
            </a:r>
            <a:endParaRPr lang="zh-CN" altLang="en-US" dirty="0"/>
          </a:p>
        </p:txBody>
      </p:sp>
      <p:sp>
        <p:nvSpPr>
          <p:cNvPr id="5" name="矩形 4"/>
          <p:cNvSpPr/>
          <p:nvPr/>
        </p:nvSpPr>
        <p:spPr>
          <a:xfrm>
            <a:off x="3480179" y="2442949"/>
            <a:ext cx="1351128" cy="7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特征提取 </a:t>
            </a:r>
            <a:r>
              <a:rPr lang="en-US" altLang="zh-CN" dirty="0"/>
              <a:t>(feature)</a:t>
            </a:r>
            <a:endParaRPr lang="zh-CN" altLang="en-US" dirty="0"/>
          </a:p>
        </p:txBody>
      </p:sp>
      <p:sp>
        <p:nvSpPr>
          <p:cNvPr id="6" name="矩形 5"/>
          <p:cNvSpPr/>
          <p:nvPr/>
        </p:nvSpPr>
        <p:spPr>
          <a:xfrm>
            <a:off x="5718411" y="2442948"/>
            <a:ext cx="1351128" cy="7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特征变换</a:t>
            </a:r>
            <a:endParaRPr lang="en-US" altLang="zh-CN" dirty="0"/>
          </a:p>
        </p:txBody>
      </p:sp>
      <p:sp>
        <p:nvSpPr>
          <p:cNvPr id="7" name="矩形 6"/>
          <p:cNvSpPr/>
          <p:nvPr/>
        </p:nvSpPr>
        <p:spPr>
          <a:xfrm>
            <a:off x="7956643" y="2442947"/>
            <a:ext cx="1351128" cy="7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机器学习</a:t>
            </a:r>
            <a:endParaRPr lang="en-US" altLang="zh-CN" dirty="0"/>
          </a:p>
        </p:txBody>
      </p:sp>
      <p:sp>
        <p:nvSpPr>
          <p:cNvPr id="9" name="菱形 8"/>
          <p:cNvSpPr/>
          <p:nvPr/>
        </p:nvSpPr>
        <p:spPr>
          <a:xfrm>
            <a:off x="10194925" y="2442845"/>
            <a:ext cx="1324610" cy="77787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实际</a:t>
            </a:r>
            <a:endParaRPr lang="zh-CN" altLang="en-US" dirty="0"/>
          </a:p>
          <a:p>
            <a:pPr algn="ctr"/>
            <a:r>
              <a:rPr lang="zh-CN" altLang="en-US" dirty="0"/>
              <a:t>应用</a:t>
            </a:r>
            <a:endParaRPr lang="zh-CN" altLang="en-US" dirty="0"/>
          </a:p>
        </p:txBody>
      </p:sp>
      <p:cxnSp>
        <p:nvCxnSpPr>
          <p:cNvPr id="11" name="直接箭头连接符 10"/>
          <p:cNvCxnSpPr>
            <a:stCxn id="4" idx="6"/>
            <a:endCxn id="5" idx="1"/>
          </p:cNvCxnSpPr>
          <p:nvPr/>
        </p:nvCxnSpPr>
        <p:spPr>
          <a:xfrm>
            <a:off x="2593075" y="2831909"/>
            <a:ext cx="887104"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5" idx="3"/>
            <a:endCxn id="6" idx="1"/>
          </p:cNvCxnSpPr>
          <p:nvPr/>
        </p:nvCxnSpPr>
        <p:spPr>
          <a:xfrm flipV="1">
            <a:off x="4831307" y="2831910"/>
            <a:ext cx="88710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6" idx="3"/>
            <a:endCxn id="7" idx="1"/>
          </p:cNvCxnSpPr>
          <p:nvPr/>
        </p:nvCxnSpPr>
        <p:spPr>
          <a:xfrm flipV="1">
            <a:off x="7069539" y="2831909"/>
            <a:ext cx="88710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7" idx="3"/>
            <a:endCxn id="9" idx="1"/>
          </p:cNvCxnSpPr>
          <p:nvPr/>
        </p:nvCxnSpPr>
        <p:spPr>
          <a:xfrm>
            <a:off x="9307771" y="2831909"/>
            <a:ext cx="88709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1669407" y="4360316"/>
            <a:ext cx="646331" cy="369332"/>
          </a:xfrm>
          <a:prstGeom prst="rect">
            <a:avLst/>
          </a:prstGeom>
          <a:noFill/>
        </p:spPr>
        <p:txBody>
          <a:bodyPr wrap="none" rtlCol="0">
            <a:spAutoFit/>
          </a:bodyPr>
          <a:lstStyle/>
          <a:p>
            <a:r>
              <a:rPr lang="zh-CN" altLang="en-US" dirty="0"/>
              <a:t>图像</a:t>
            </a:r>
            <a:endParaRPr lang="zh-CN" altLang="en-US" dirty="0"/>
          </a:p>
        </p:txBody>
      </p:sp>
      <p:sp>
        <p:nvSpPr>
          <p:cNvPr id="22" name="文本框 21"/>
          <p:cNvSpPr txBox="1"/>
          <p:nvPr/>
        </p:nvSpPr>
        <p:spPr>
          <a:xfrm>
            <a:off x="3370913" y="4370131"/>
            <a:ext cx="1569660" cy="369332"/>
          </a:xfrm>
          <a:prstGeom prst="rect">
            <a:avLst/>
          </a:prstGeom>
          <a:noFill/>
        </p:spPr>
        <p:txBody>
          <a:bodyPr wrap="none" rtlCol="0">
            <a:spAutoFit/>
          </a:bodyPr>
          <a:lstStyle/>
          <a:p>
            <a:r>
              <a:rPr lang="zh-CN" altLang="en-US" dirty="0"/>
              <a:t>图像的像素等</a:t>
            </a:r>
            <a:endParaRPr lang="zh-CN" altLang="en-US" dirty="0"/>
          </a:p>
        </p:txBody>
      </p:sp>
      <p:sp>
        <p:nvSpPr>
          <p:cNvPr id="23" name="文本框 22"/>
          <p:cNvSpPr txBox="1"/>
          <p:nvPr/>
        </p:nvSpPr>
        <p:spPr>
          <a:xfrm>
            <a:off x="5883258" y="4360316"/>
            <a:ext cx="1021433" cy="369332"/>
          </a:xfrm>
          <a:prstGeom prst="rect">
            <a:avLst/>
          </a:prstGeom>
          <a:noFill/>
        </p:spPr>
        <p:txBody>
          <a:bodyPr wrap="none" rtlCol="0">
            <a:spAutoFit/>
          </a:bodyPr>
          <a:lstStyle/>
          <a:p>
            <a:r>
              <a:rPr lang="en-US" altLang="zh-CN" dirty="0" err="1"/>
              <a:t>PCA</a:t>
            </a:r>
            <a:r>
              <a:rPr lang="zh-CN" altLang="en-US" dirty="0"/>
              <a:t>算法</a:t>
            </a:r>
            <a:endParaRPr lang="zh-CN" altLang="en-US" dirty="0"/>
          </a:p>
        </p:txBody>
      </p:sp>
      <p:sp>
        <p:nvSpPr>
          <p:cNvPr id="24" name="文本框 23"/>
          <p:cNvSpPr txBox="1"/>
          <p:nvPr/>
        </p:nvSpPr>
        <p:spPr>
          <a:xfrm>
            <a:off x="8121490" y="4360316"/>
            <a:ext cx="1079142" cy="369332"/>
          </a:xfrm>
          <a:prstGeom prst="rect">
            <a:avLst/>
          </a:prstGeom>
          <a:noFill/>
        </p:spPr>
        <p:txBody>
          <a:bodyPr wrap="none" rtlCol="0">
            <a:spAutoFit/>
          </a:bodyPr>
          <a:lstStyle/>
          <a:p>
            <a:r>
              <a:rPr lang="en-US" altLang="zh-CN" dirty="0" err="1"/>
              <a:t>SVM</a:t>
            </a:r>
            <a:r>
              <a:rPr lang="zh-CN" altLang="en-US" dirty="0"/>
              <a:t>算法</a:t>
            </a:r>
            <a:endParaRPr lang="zh-CN" altLang="en-US" dirty="0"/>
          </a:p>
        </p:txBody>
      </p:sp>
      <p:sp>
        <p:nvSpPr>
          <p:cNvPr id="8" name="圆角矩形 7"/>
          <p:cNvSpPr/>
          <p:nvPr/>
        </p:nvSpPr>
        <p:spPr>
          <a:xfrm>
            <a:off x="2817495" y="2294890"/>
            <a:ext cx="7096760" cy="3636010"/>
          </a:xfrm>
          <a:prstGeom prst="roundRect">
            <a:avLst>
              <a:gd name="adj" fmla="val 6915"/>
            </a:avLst>
          </a:prstGeom>
          <a:solidFill>
            <a:schemeClr val="bg1"/>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4608195" y="593090"/>
            <a:ext cx="3465195" cy="6958965"/>
          </a:xfrm>
          <a:prstGeom prst="rect">
            <a:avLst/>
          </a:prstGeom>
        </p:spPr>
      </p:pic>
      <p:sp>
        <p:nvSpPr>
          <p:cNvPr id="10" name="文本框 9"/>
          <p:cNvSpPr txBox="1"/>
          <p:nvPr/>
        </p:nvSpPr>
        <p:spPr>
          <a:xfrm>
            <a:off x="5438775" y="5568315"/>
            <a:ext cx="2240280" cy="368300"/>
          </a:xfrm>
          <a:prstGeom prst="rect">
            <a:avLst/>
          </a:prstGeom>
          <a:noFill/>
        </p:spPr>
        <p:txBody>
          <a:bodyPr wrap="none" rtlCol="0">
            <a:spAutoFit/>
          </a:bodyPr>
          <a:p>
            <a:r>
              <a:rPr lang="zh-CN" altLang="en-US" b="1">
                <a:solidFill>
                  <a:srgbClr val="C00000"/>
                </a:solidFill>
              </a:rPr>
              <a:t>端到端（深度）学习</a:t>
            </a:r>
            <a:endParaRPr lang="zh-CN" altLang="en-US" b="1">
              <a:solidFill>
                <a:srgbClr val="C00000"/>
              </a:solidFill>
            </a:endParaRPr>
          </a:p>
        </p:txBody>
      </p:sp>
      <p:sp>
        <p:nvSpPr>
          <p:cNvPr id="13" name="日期占位符 12"/>
          <p:cNvSpPr>
            <a:spLocks noGrp="1"/>
          </p:cNvSpPr>
          <p:nvPr>
            <p:ph type="dt" sz="half" idx="10"/>
          </p:nvPr>
        </p:nvSpPr>
        <p:spPr/>
        <p:txBody>
          <a:bodyPr/>
          <a:p>
            <a:fld id="{49828031-7604-4642-B102-9733DD188262}" type="datetime1">
              <a:rPr lang="zh-CN" altLang="en-US" smtClean="0"/>
            </a:fld>
            <a:endParaRPr lang="zh-CN" altLang="en-US"/>
          </a:p>
        </p:txBody>
      </p:sp>
      <p:sp>
        <p:nvSpPr>
          <p:cNvPr id="14" name="灯片编号占位符 13"/>
          <p:cNvSpPr>
            <a:spLocks noGrp="1"/>
          </p:cNvSpPr>
          <p:nvPr>
            <p:ph type="sldNum" sz="quarter" idx="12"/>
          </p:nvPr>
        </p:nvSpPr>
        <p:spPr/>
        <p:txBody>
          <a:bodyPr/>
          <a:p>
            <a:fld id="{9722BAEB-083D-4A6C-A993-799C83716A5E}"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left)">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500"/>
                                        <p:tgtEl>
                                          <p:spTgt spid="12"/>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left)">
                                      <p:cBhvr>
                                        <p:cTn id="29" dur="500"/>
                                        <p:tgtEl>
                                          <p:spTgt spid="6"/>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wipe(left)">
                                      <p:cBhvr>
                                        <p:cTn id="40" dur="500"/>
                                        <p:tgtEl>
                                          <p:spTgt spid="7"/>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left)">
                                      <p:cBhvr>
                                        <p:cTn id="43" dur="500"/>
                                        <p:tgtEl>
                                          <p:spTgt spid="2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left)">
                                      <p:cBhvr>
                                        <p:cTn id="48" dur="500"/>
                                        <p:tgtEl>
                                          <p:spTgt spid="18"/>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ipe(left)">
                                      <p:cBhvr>
                                        <p:cTn id="51" dur="50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8"/>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bldLvl="0" animBg="1"/>
      <p:bldP spid="21" grpId="0"/>
      <p:bldP spid="22" grpId="0"/>
      <p:bldP spid="23" grpId="0"/>
      <p:bldP spid="24" grpId="0"/>
      <p:bldP spid="8" grpId="0" bldLvl="0" animBg="1"/>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课程安排</a:t>
            </a:r>
            <a:endParaRPr lang="zh-CN" altLang="en-US" dirty="0"/>
          </a:p>
        </p:txBody>
      </p:sp>
      <p:sp>
        <p:nvSpPr>
          <p:cNvPr id="3" name="内容占位符 2"/>
          <p:cNvSpPr>
            <a:spLocks noGrp="1"/>
          </p:cNvSpPr>
          <p:nvPr>
            <p:ph idx="1"/>
          </p:nvPr>
        </p:nvSpPr>
        <p:spPr>
          <a:xfrm>
            <a:off x="229235" y="1845945"/>
            <a:ext cx="11681460" cy="4298315"/>
          </a:xfrm>
        </p:spPr>
        <p:txBody>
          <a:bodyPr>
            <a:normAutofit fontScale="62500" lnSpcReduction="20000"/>
          </a:bodyPr>
          <a:lstStyle/>
          <a:p>
            <a:pPr>
              <a:lnSpc>
                <a:spcPct val="100000"/>
              </a:lnSpc>
            </a:pPr>
            <a:r>
              <a:rPr lang="zh-CN" altLang="en-US" dirty="0"/>
              <a:t>第一节课：介绍，综述；作业：安装</a:t>
            </a:r>
            <a:r>
              <a:rPr lang="en-US" altLang="zh-CN" dirty="0" err="1"/>
              <a:t>Matlab</a:t>
            </a:r>
            <a:r>
              <a:rPr lang="zh-CN" altLang="en-US" dirty="0"/>
              <a:t>，收集</a:t>
            </a:r>
            <a:r>
              <a:rPr lang="en-US" altLang="zh-CN" dirty="0"/>
              <a:t>10</a:t>
            </a:r>
            <a:r>
              <a:rPr lang="zh-CN" altLang="en-US" dirty="0"/>
              <a:t>张同一个人的头像照片（照片略有变化），下载</a:t>
            </a:r>
            <a:r>
              <a:rPr lang="en-US" altLang="zh-CN" dirty="0" err="1"/>
              <a:t>orl</a:t>
            </a:r>
            <a:r>
              <a:rPr lang="zh-CN" altLang="en-US" dirty="0"/>
              <a:t>人脸数据库；文献阅读</a:t>
            </a:r>
            <a:endParaRPr lang="en-US" altLang="zh-CN" dirty="0"/>
          </a:p>
          <a:p>
            <a:pPr>
              <a:lnSpc>
                <a:spcPct val="100000"/>
              </a:lnSpc>
            </a:pPr>
            <a:endParaRPr lang="zh-CN" altLang="en-US" dirty="0"/>
          </a:p>
          <a:p>
            <a:pPr>
              <a:lnSpc>
                <a:spcPct val="100000"/>
              </a:lnSpc>
            </a:pPr>
            <a:r>
              <a:rPr lang="zh-CN" altLang="en-US" dirty="0"/>
              <a:t>第二节课：人脸检测等相关算法；作业：完成读入人脸图像模块；文献阅读</a:t>
            </a:r>
            <a:endParaRPr lang="en-US" altLang="zh-CN" dirty="0"/>
          </a:p>
          <a:p>
            <a:pPr>
              <a:lnSpc>
                <a:spcPct val="100000"/>
              </a:lnSpc>
            </a:pPr>
            <a:endParaRPr lang="zh-CN" altLang="en-US" dirty="0"/>
          </a:p>
          <a:p>
            <a:pPr>
              <a:lnSpc>
                <a:spcPct val="100000"/>
              </a:lnSpc>
            </a:pPr>
            <a:r>
              <a:rPr lang="zh-CN" altLang="en-US" dirty="0"/>
              <a:t>第三节课：降维技术的基本概念，</a:t>
            </a:r>
            <a:r>
              <a:rPr lang="en-US" altLang="zh-CN" dirty="0"/>
              <a:t>PCA</a:t>
            </a:r>
            <a:r>
              <a:rPr lang="zh-CN" altLang="en-US" dirty="0"/>
              <a:t>、</a:t>
            </a:r>
            <a:r>
              <a:rPr lang="en-US" altLang="zh-CN" dirty="0"/>
              <a:t>LDA</a:t>
            </a:r>
            <a:r>
              <a:rPr lang="zh-CN" altLang="en-US" dirty="0"/>
              <a:t>、流形降维</a:t>
            </a:r>
            <a:r>
              <a:rPr lang="zh-CN" altLang="en-US" dirty="0"/>
              <a:t>；作业：完成</a:t>
            </a:r>
            <a:r>
              <a:rPr lang="en-US" altLang="zh-CN" dirty="0"/>
              <a:t>PCA</a:t>
            </a:r>
            <a:r>
              <a:rPr lang="zh-CN" altLang="en-US" dirty="0"/>
              <a:t>模块；文献阅读</a:t>
            </a:r>
            <a:endParaRPr lang="en-US" altLang="zh-CN" dirty="0"/>
          </a:p>
          <a:p>
            <a:pPr>
              <a:lnSpc>
                <a:spcPct val="100000"/>
              </a:lnSpc>
            </a:pPr>
            <a:endParaRPr lang="zh-CN" altLang="en-US" dirty="0"/>
          </a:p>
          <a:p>
            <a:pPr>
              <a:lnSpc>
                <a:spcPct val="100000"/>
              </a:lnSpc>
            </a:pPr>
            <a:r>
              <a:rPr lang="zh-CN" altLang="en-US" dirty="0"/>
              <a:t>第四节课：基于统计的机器学习，</a:t>
            </a:r>
            <a:r>
              <a:rPr lang="en-US" altLang="zh-CN" dirty="0"/>
              <a:t>SVM</a:t>
            </a:r>
            <a:r>
              <a:rPr lang="zh-CN" altLang="en-US" dirty="0"/>
              <a:t>；作业：完成</a:t>
            </a:r>
            <a:r>
              <a:rPr lang="en-US" altLang="zh-CN" dirty="0"/>
              <a:t>SVM</a:t>
            </a:r>
            <a:r>
              <a:rPr lang="zh-CN" altLang="en-US" dirty="0"/>
              <a:t>模块，调优；文献阅读</a:t>
            </a:r>
            <a:endParaRPr lang="en-US" altLang="zh-CN" dirty="0"/>
          </a:p>
          <a:p>
            <a:pPr>
              <a:lnSpc>
                <a:spcPct val="100000"/>
              </a:lnSpc>
            </a:pPr>
            <a:endParaRPr lang="zh-CN" altLang="en-US" dirty="0"/>
          </a:p>
          <a:p>
            <a:pPr>
              <a:lnSpc>
                <a:spcPct val="100000"/>
              </a:lnSpc>
            </a:pPr>
            <a:r>
              <a:rPr lang="zh-CN" altLang="en-US" dirty="0"/>
              <a:t>第五节课：检查完整的程序，检查必要的文档，答疑；同学讲解文献当中的部分内容（</a:t>
            </a:r>
            <a:r>
              <a:rPr lang="en-US" altLang="zh-CN" dirty="0"/>
              <a:t>20</a:t>
            </a:r>
            <a:r>
              <a:rPr lang="zh-CN" altLang="en-US" dirty="0"/>
              <a:t>分钟）</a:t>
            </a:r>
            <a:endParaRPr lang="en-US" altLang="zh-CN" dirty="0"/>
          </a:p>
          <a:p>
            <a:pPr>
              <a:lnSpc>
                <a:spcPct val="100000"/>
              </a:lnSpc>
            </a:pPr>
            <a:endParaRPr lang="zh-CN" altLang="en-US" dirty="0"/>
          </a:p>
        </p:txBody>
      </p:sp>
      <p:sp>
        <p:nvSpPr>
          <p:cNvPr id="4" name="日期占位符 3"/>
          <p:cNvSpPr>
            <a:spLocks noGrp="1"/>
          </p:cNvSpPr>
          <p:nvPr>
            <p:ph type="dt" sz="half" idx="10"/>
          </p:nvPr>
        </p:nvSpPr>
        <p:spPr/>
        <p:txBody>
          <a:bodyPr/>
          <a:p>
            <a:fld id="{49828031-7604-4642-B102-9733DD188262}" type="datetime1">
              <a:rPr lang="zh-CN" altLang="en-US" smtClean="0"/>
            </a:fld>
            <a:endParaRPr lang="zh-CN" altLang="en-US"/>
          </a:p>
        </p:txBody>
      </p:sp>
      <p:sp>
        <p:nvSpPr>
          <p:cNvPr id="5" name="灯片编号占位符 4"/>
          <p:cNvSpPr>
            <a:spLocks noGrp="1"/>
          </p:cNvSpPr>
          <p:nvPr>
            <p:ph type="sldNum" sz="quarter" idx="12"/>
          </p:nvPr>
        </p:nvSpPr>
        <p:spPr/>
        <p:txBody>
          <a:bodyPr/>
          <a:p>
            <a:fld id="{9722BAEB-083D-4A6C-A993-799C83716A5E}" type="slidenum">
              <a:rPr lang="zh-CN" altLang="en-US" smtClean="0"/>
            </a:fld>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为什么人脸识别很重要？</a:t>
            </a:r>
            <a:endParaRPr lang="zh-CN" altLang="en-US" dirty="0"/>
          </a:p>
        </p:txBody>
      </p:sp>
      <p:sp>
        <p:nvSpPr>
          <p:cNvPr id="3" name="内容占位符 2"/>
          <p:cNvSpPr>
            <a:spLocks noGrp="1"/>
          </p:cNvSpPr>
          <p:nvPr>
            <p:ph idx="1"/>
          </p:nvPr>
        </p:nvSpPr>
        <p:spPr>
          <a:xfrm>
            <a:off x="1097280" y="1845734"/>
            <a:ext cx="6204065" cy="4023360"/>
          </a:xfrm>
        </p:spPr>
        <p:txBody>
          <a:bodyPr>
            <a:normAutofit/>
          </a:bodyPr>
          <a:lstStyle/>
          <a:p>
            <a:r>
              <a:rPr lang="zh-CN" altLang="en-US" sz="3600" dirty="0"/>
              <a:t>人类最先掌握的图像识别技术</a:t>
            </a:r>
            <a:endParaRPr lang="en-US" altLang="zh-CN" sz="3600" dirty="0"/>
          </a:p>
          <a:p>
            <a:endParaRPr lang="en-US" altLang="zh-CN" sz="3600" dirty="0"/>
          </a:p>
          <a:p>
            <a:r>
              <a:rPr lang="zh-CN" altLang="en-US" sz="3600" dirty="0"/>
              <a:t>人脸识别是最先开始的图像识别研究之一</a:t>
            </a:r>
            <a:endParaRPr lang="zh-CN" altLang="en-US" sz="3600" dirty="0"/>
          </a:p>
        </p:txBody>
      </p:sp>
      <p:pic>
        <p:nvPicPr>
          <p:cNvPr id="1026" name="Picture 2" descr="Image result for Face who"/>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35794" y="2337522"/>
            <a:ext cx="2629188" cy="3021261"/>
          </a:xfrm>
          <a:prstGeom prst="rect">
            <a:avLst/>
          </a:prstGeom>
          <a:noFill/>
          <a:extLst>
            <a:ext uri="{909E8E84-426E-40DD-AFC4-6F175D3DCCD1}">
              <a14:hiddenFill xmlns:a14="http://schemas.microsoft.com/office/drawing/2010/main">
                <a:solidFill>
                  <a:srgbClr val="FFFFFF"/>
                </a:solidFill>
              </a14:hiddenFill>
            </a:ext>
          </a:extLst>
        </p:spPr>
      </p:pic>
      <p:sp>
        <p:nvSpPr>
          <p:cNvPr id="4" name="日期占位符 3"/>
          <p:cNvSpPr>
            <a:spLocks noGrp="1"/>
          </p:cNvSpPr>
          <p:nvPr>
            <p:ph type="dt" sz="half" idx="10"/>
          </p:nvPr>
        </p:nvSpPr>
        <p:spPr/>
        <p:txBody>
          <a:bodyPr/>
          <a:p>
            <a:fld id="{49828031-7604-4642-B102-9733DD188262}" type="datetime1">
              <a:rPr lang="zh-CN" altLang="en-US" smtClean="0"/>
            </a:fld>
            <a:endParaRPr lang="zh-CN" altLang="en-US"/>
          </a:p>
        </p:txBody>
      </p:sp>
      <p:sp>
        <p:nvSpPr>
          <p:cNvPr id="5" name="灯片编号占位符 4"/>
          <p:cNvSpPr>
            <a:spLocks noGrp="1"/>
          </p:cNvSpPr>
          <p:nvPr>
            <p:ph type="sldNum" sz="quarter" idx="12"/>
          </p:nvPr>
        </p:nvSpPr>
        <p:spPr/>
        <p:txBody>
          <a:bodyPr/>
          <a:p>
            <a:fld id="{9722BAEB-083D-4A6C-A993-799C83716A5E}" type="slidenum">
              <a:rPr lang="zh-CN" altLang="en-US" smtClean="0"/>
            </a:fld>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9C93F019-4CA2-43FD-A92E-85BB1D75A03C}" type="slidenum">
              <a:rPr lang="en-US" altLang="zh-CN"/>
            </a:fld>
            <a:endParaRPr lang="en-US" altLang="zh-CN"/>
          </a:p>
        </p:txBody>
      </p:sp>
      <p:sp>
        <p:nvSpPr>
          <p:cNvPr id="1214466" name="Rectangle 2"/>
          <p:cNvSpPr>
            <a:spLocks noGrp="1" noChangeArrowheads="1"/>
          </p:cNvSpPr>
          <p:nvPr>
            <p:ph type="title"/>
          </p:nvPr>
        </p:nvSpPr>
        <p:spPr/>
        <p:txBody>
          <a:bodyPr/>
          <a:lstStyle/>
          <a:p>
            <a:r>
              <a:rPr lang="zh-CN" altLang="en-US" dirty="0"/>
              <a:t>无处不在的身份验证</a:t>
            </a:r>
            <a:endParaRPr lang="zh-CN" altLang="en-US" dirty="0"/>
          </a:p>
        </p:txBody>
      </p:sp>
      <p:sp>
        <p:nvSpPr>
          <p:cNvPr id="1214467" name="Rectangle 3"/>
          <p:cNvSpPr>
            <a:spLocks noGrp="1" noChangeArrowheads="1"/>
          </p:cNvSpPr>
          <p:nvPr>
            <p:ph type="body" idx="1"/>
          </p:nvPr>
        </p:nvSpPr>
        <p:spPr/>
        <p:txBody>
          <a:bodyPr>
            <a:normAutofit/>
          </a:bodyPr>
          <a:lstStyle/>
          <a:p>
            <a:pPr>
              <a:lnSpc>
                <a:spcPct val="90000"/>
              </a:lnSpc>
            </a:pPr>
            <a:r>
              <a:rPr lang="zh-CN" altLang="en-US" dirty="0"/>
              <a:t>假设你是美国公司老板，你要在中国的分公司引入一种门禁系统</a:t>
            </a:r>
            <a:endParaRPr lang="zh-CN" altLang="en-US" dirty="0"/>
          </a:p>
          <a:p>
            <a:pPr lvl="1">
              <a:lnSpc>
                <a:spcPct val="90000"/>
              </a:lnSpc>
            </a:pPr>
            <a:r>
              <a:rPr lang="zh-CN" altLang="en-US" sz="2000" dirty="0"/>
              <a:t>禁止非本公司的人进入</a:t>
            </a:r>
            <a:endParaRPr lang="en-US" altLang="zh-CN" sz="2000" dirty="0"/>
          </a:p>
          <a:p>
            <a:pPr lvl="1">
              <a:lnSpc>
                <a:spcPct val="90000"/>
              </a:lnSpc>
            </a:pPr>
            <a:r>
              <a:rPr lang="zh-CN" altLang="en-US" sz="2000" dirty="0"/>
              <a:t>员工上班打卡、签到</a:t>
            </a:r>
            <a:endParaRPr lang="en-US" altLang="zh-CN" sz="2000" dirty="0"/>
          </a:p>
          <a:p>
            <a:pPr>
              <a:lnSpc>
                <a:spcPct val="90000"/>
              </a:lnSpc>
            </a:pPr>
            <a:r>
              <a:rPr lang="zh-CN" altLang="en-US" dirty="0"/>
              <a:t>传统方法</a:t>
            </a:r>
            <a:endParaRPr lang="zh-CN" altLang="en-US" dirty="0"/>
          </a:p>
          <a:p>
            <a:pPr lvl="2">
              <a:lnSpc>
                <a:spcPct val="90000"/>
              </a:lnSpc>
            </a:pPr>
            <a:r>
              <a:rPr lang="zh-CN" altLang="en-US" sz="2000" dirty="0"/>
              <a:t>门禁卡、身份证</a:t>
            </a:r>
            <a:endParaRPr lang="en-US" altLang="zh-CN" sz="2000" dirty="0"/>
          </a:p>
          <a:p>
            <a:pPr lvl="1">
              <a:lnSpc>
                <a:spcPct val="90000"/>
              </a:lnSpc>
            </a:pPr>
            <a:r>
              <a:rPr lang="en-US" altLang="zh-CN" sz="2000" dirty="0"/>
              <a:t>What you know</a:t>
            </a:r>
            <a:endParaRPr lang="en-US" altLang="zh-CN" sz="2000" dirty="0"/>
          </a:p>
          <a:p>
            <a:pPr lvl="2">
              <a:lnSpc>
                <a:spcPct val="90000"/>
              </a:lnSpc>
            </a:pPr>
            <a:r>
              <a:rPr lang="en-US" altLang="zh-CN" sz="2000" dirty="0"/>
              <a:t>Password</a:t>
            </a:r>
            <a:endParaRPr lang="en-US" altLang="zh-CN" sz="2000" dirty="0"/>
          </a:p>
        </p:txBody>
      </p:sp>
      <p:sp>
        <p:nvSpPr>
          <p:cNvPr id="2" name="日期占位符 1"/>
          <p:cNvSpPr>
            <a:spLocks noGrp="1"/>
          </p:cNvSpPr>
          <p:nvPr>
            <p:ph type="dt" sz="half" idx="10"/>
          </p:nvPr>
        </p:nvSpPr>
        <p:spPr/>
        <p:txBody>
          <a:bodyPr/>
          <a:p>
            <a:fld id="{49828031-7604-4642-B102-9733DD188262}" type="datetime1">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446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4467">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1446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144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从人工智能说起</a:t>
            </a:r>
            <a:r>
              <a:rPr lang="en-US" altLang="zh-CN" dirty="0"/>
              <a:t>……</a:t>
            </a:r>
            <a:endParaRPr lang="zh-CN" altLang="en-US" dirty="0"/>
          </a:p>
        </p:txBody>
      </p:sp>
      <p:sp>
        <p:nvSpPr>
          <p:cNvPr id="3" name="内容占位符 2"/>
          <p:cNvSpPr>
            <a:spLocks noGrp="1"/>
          </p:cNvSpPr>
          <p:nvPr>
            <p:ph idx="1"/>
          </p:nvPr>
        </p:nvSpPr>
        <p:spPr/>
        <p:txBody>
          <a:bodyPr>
            <a:noAutofit/>
          </a:bodyPr>
          <a:lstStyle/>
          <a:p>
            <a:r>
              <a:rPr lang="zh-CN" altLang="en-US" sz="3600" dirty="0"/>
              <a:t>人工智能：</a:t>
            </a:r>
            <a:endParaRPr lang="en-US" altLang="zh-CN" sz="3600" dirty="0"/>
          </a:p>
          <a:p>
            <a:r>
              <a:rPr lang="zh-CN" altLang="en-US" sz="3600" dirty="0"/>
              <a:t>造出能够模拟人类智能的机器</a:t>
            </a:r>
            <a:endParaRPr lang="en-US" altLang="zh-CN" sz="3600" dirty="0"/>
          </a:p>
          <a:p>
            <a:r>
              <a:rPr lang="zh-CN" altLang="en-US" sz="3600" dirty="0"/>
              <a:t>由于要人工筛选数据集</a:t>
            </a:r>
            <a:r>
              <a:rPr lang="en-US" altLang="zh-CN" sz="3600" dirty="0"/>
              <a:t>——</a:t>
            </a:r>
            <a:r>
              <a:rPr lang="zh-CN" altLang="en-US" sz="3600" dirty="0"/>
              <a:t>“先人工，后智能”</a:t>
            </a:r>
            <a:endParaRPr lang="en-US" altLang="zh-CN" sz="3600" dirty="0"/>
          </a:p>
          <a:p>
            <a:endParaRPr lang="en-US" altLang="zh-CN" sz="3600" dirty="0"/>
          </a:p>
          <a:p>
            <a:r>
              <a:rPr lang="zh-CN" altLang="en-US" sz="3600" dirty="0"/>
              <a:t>该领域的研究包括机器人、语音识别、</a:t>
            </a:r>
            <a:r>
              <a:rPr lang="zh-CN" altLang="en-US" sz="3600" b="1" dirty="0"/>
              <a:t>图像识别</a:t>
            </a:r>
            <a:r>
              <a:rPr lang="zh-CN" altLang="en-US" sz="3600" dirty="0"/>
              <a:t>、自然语言处理和专家系统等。</a:t>
            </a:r>
            <a:endParaRPr lang="zh-CN" altLang="en-US" sz="3600" dirty="0"/>
          </a:p>
        </p:txBody>
      </p:sp>
      <p:sp>
        <p:nvSpPr>
          <p:cNvPr id="4" name="日期占位符 3"/>
          <p:cNvSpPr>
            <a:spLocks noGrp="1"/>
          </p:cNvSpPr>
          <p:nvPr>
            <p:ph type="dt" sz="half" idx="10"/>
          </p:nvPr>
        </p:nvSpPr>
        <p:spPr/>
        <p:txBody>
          <a:bodyPr/>
          <a:p>
            <a:fld id="{49828031-7604-4642-B102-9733DD188262}" type="datetime1">
              <a:rPr lang="zh-CN" altLang="en-US" smtClean="0"/>
            </a:fld>
            <a:endParaRPr lang="zh-CN" altLang="en-US"/>
          </a:p>
        </p:txBody>
      </p:sp>
      <p:sp>
        <p:nvSpPr>
          <p:cNvPr id="5" name="灯片编号占位符 4"/>
          <p:cNvSpPr>
            <a:spLocks noGrp="1"/>
          </p:cNvSpPr>
          <p:nvPr>
            <p:ph type="sldNum" sz="quarter" idx="12"/>
          </p:nvPr>
        </p:nvSpPr>
        <p:spPr/>
        <p:txBody>
          <a:bodyPr/>
          <a:p>
            <a:fld id="{9722BAEB-083D-4A6C-A993-799C83716A5E}" type="slidenum">
              <a:rPr lang="zh-CN" altLang="en-US" smtClean="0"/>
            </a:fld>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899119B6-1853-425C-A05B-72F8E1822F16}" type="slidenum">
              <a:rPr lang="en-US" altLang="zh-CN"/>
            </a:fld>
            <a:endParaRPr lang="en-US" altLang="zh-CN"/>
          </a:p>
        </p:txBody>
      </p:sp>
      <p:sp>
        <p:nvSpPr>
          <p:cNvPr id="1217538" name="Rectangle 2"/>
          <p:cNvSpPr>
            <a:spLocks noGrp="1" noChangeArrowheads="1"/>
          </p:cNvSpPr>
          <p:nvPr>
            <p:ph type="title"/>
          </p:nvPr>
        </p:nvSpPr>
        <p:spPr/>
        <p:txBody>
          <a:bodyPr/>
          <a:lstStyle/>
          <a:p>
            <a:r>
              <a:rPr lang="zh-CN" altLang="en-US"/>
              <a:t>传统方法有什么问题？</a:t>
            </a:r>
            <a:endParaRPr lang="zh-CN" altLang="en-US"/>
          </a:p>
        </p:txBody>
      </p:sp>
      <p:sp>
        <p:nvSpPr>
          <p:cNvPr id="1217539" name="Rectangle 3"/>
          <p:cNvSpPr>
            <a:spLocks noGrp="1" noChangeArrowheads="1"/>
          </p:cNvSpPr>
          <p:nvPr>
            <p:ph type="body" idx="1"/>
          </p:nvPr>
        </p:nvSpPr>
        <p:spPr/>
        <p:txBody>
          <a:bodyPr>
            <a:normAutofit lnSpcReduction="10000"/>
          </a:bodyPr>
          <a:lstStyle/>
          <a:p>
            <a:pPr>
              <a:lnSpc>
                <a:spcPct val="90000"/>
              </a:lnSpc>
            </a:pPr>
            <a:r>
              <a:rPr lang="zh-CN" altLang="en-US" sz="2400" dirty="0"/>
              <a:t>卡丢失；卡可代刷</a:t>
            </a:r>
            <a:endParaRPr lang="zh-CN" altLang="en-US" sz="2400" dirty="0"/>
          </a:p>
          <a:p>
            <a:pPr lvl="1">
              <a:lnSpc>
                <a:spcPct val="90000"/>
              </a:lnSpc>
            </a:pPr>
            <a:endParaRPr lang="en-US" altLang="zh-CN" sz="2000" dirty="0"/>
          </a:p>
          <a:p>
            <a:pPr>
              <a:lnSpc>
                <a:spcPct val="90000"/>
              </a:lnSpc>
            </a:pPr>
            <a:r>
              <a:rPr lang="zh-CN" altLang="en-US" sz="2400" dirty="0"/>
              <a:t>密码危机</a:t>
            </a:r>
            <a:endParaRPr lang="zh-CN" altLang="en-US" sz="2400" dirty="0"/>
          </a:p>
          <a:p>
            <a:pPr lvl="1">
              <a:lnSpc>
                <a:spcPct val="90000"/>
              </a:lnSpc>
            </a:pPr>
            <a:r>
              <a:rPr lang="zh-CN" altLang="en-US" sz="2000" dirty="0"/>
              <a:t>密码遗忘</a:t>
            </a:r>
            <a:endParaRPr lang="zh-CN" altLang="en-US" sz="2000" dirty="0"/>
          </a:p>
          <a:p>
            <a:pPr lvl="2">
              <a:lnSpc>
                <a:spcPct val="90000"/>
              </a:lnSpc>
            </a:pPr>
            <a:r>
              <a:rPr lang="zh-CN" altLang="en-US" sz="1800" dirty="0"/>
              <a:t>纽约每天</a:t>
            </a:r>
            <a:r>
              <a:rPr lang="en-US" altLang="zh-CN" sz="1800" dirty="0"/>
              <a:t>1000</a:t>
            </a:r>
            <a:r>
              <a:rPr lang="zh-CN" altLang="en-US" sz="1800" dirty="0"/>
              <a:t>人以上忘记密码 </a:t>
            </a:r>
            <a:r>
              <a:rPr lang="zh-CN" altLang="en-US" sz="1800" dirty="0">
                <a:sym typeface="Wingdings" panose="05000000000000000000" pitchFamily="2" charset="2"/>
              </a:rPr>
              <a:t></a:t>
            </a:r>
            <a:endParaRPr lang="zh-CN" altLang="en-US" sz="1800" dirty="0"/>
          </a:p>
          <a:p>
            <a:pPr lvl="1">
              <a:lnSpc>
                <a:spcPct val="90000"/>
              </a:lnSpc>
            </a:pPr>
            <a:r>
              <a:rPr lang="zh-CN" altLang="en-US" sz="2000" dirty="0"/>
              <a:t>密码被猜中</a:t>
            </a:r>
            <a:endParaRPr lang="zh-CN" altLang="en-US" sz="2000" dirty="0"/>
          </a:p>
          <a:p>
            <a:pPr lvl="2">
              <a:lnSpc>
                <a:spcPct val="90000"/>
              </a:lnSpc>
            </a:pPr>
            <a:r>
              <a:rPr lang="zh-CN" altLang="en-US" sz="1800" dirty="0"/>
              <a:t>生日、电话号码、车号、宿舍</a:t>
            </a:r>
            <a:r>
              <a:rPr lang="en-US" altLang="zh-CN" sz="1800" dirty="0"/>
              <a:t>...</a:t>
            </a:r>
            <a:endParaRPr lang="en-US" altLang="zh-CN" sz="1800" dirty="0"/>
          </a:p>
          <a:p>
            <a:pPr lvl="1">
              <a:lnSpc>
                <a:spcPct val="90000"/>
              </a:lnSpc>
            </a:pPr>
            <a:r>
              <a:rPr lang="en-US" altLang="zh-CN" sz="2000" dirty="0"/>
              <a:t>Heavy web users have an </a:t>
            </a:r>
            <a:r>
              <a:rPr lang="en-US" altLang="zh-CN" sz="2000" b="1" dirty="0">
                <a:solidFill>
                  <a:srgbClr val="FF0000"/>
                </a:solidFill>
              </a:rPr>
              <a:t>average of 21 passwords</a:t>
            </a:r>
            <a:r>
              <a:rPr lang="en-US" altLang="zh-CN" sz="2000" dirty="0"/>
              <a:t>; 81% of users select a </a:t>
            </a:r>
            <a:r>
              <a:rPr lang="en-US" altLang="zh-CN" sz="2000" dirty="0">
                <a:solidFill>
                  <a:srgbClr val="FF0000"/>
                </a:solidFill>
              </a:rPr>
              <a:t>common password </a:t>
            </a:r>
            <a:r>
              <a:rPr lang="en-US" altLang="zh-CN" sz="2000" dirty="0"/>
              <a:t>and 30% </a:t>
            </a:r>
            <a:r>
              <a:rPr lang="en-US" altLang="zh-CN" sz="2000" dirty="0">
                <a:solidFill>
                  <a:srgbClr val="FF0000"/>
                </a:solidFill>
              </a:rPr>
              <a:t>write their passwords down or store them in a file</a:t>
            </a:r>
            <a:r>
              <a:rPr lang="en-US" altLang="zh-CN" sz="2000" dirty="0"/>
              <a:t>. </a:t>
            </a:r>
            <a:r>
              <a:rPr lang="en-US" altLang="zh-CN" sz="2000" i="1" dirty="0"/>
              <a:t>(2002 NTA Monitor Password Survey)</a:t>
            </a:r>
            <a:endParaRPr lang="en-US" altLang="zh-CN" sz="2000" dirty="0"/>
          </a:p>
          <a:p>
            <a:pPr>
              <a:lnSpc>
                <a:spcPct val="90000"/>
              </a:lnSpc>
            </a:pPr>
            <a:r>
              <a:rPr lang="zh-CN" altLang="en-US" sz="2400" dirty="0"/>
              <a:t>损失</a:t>
            </a:r>
            <a:endParaRPr lang="zh-CN" altLang="en-US" sz="2400" dirty="0"/>
          </a:p>
          <a:p>
            <a:pPr lvl="1">
              <a:lnSpc>
                <a:spcPct val="90000"/>
              </a:lnSpc>
            </a:pPr>
            <a:r>
              <a:rPr lang="en-US" altLang="zh-CN" sz="2000" dirty="0"/>
              <a:t>2002</a:t>
            </a:r>
            <a:r>
              <a:rPr lang="zh-CN" altLang="en-US" sz="2000" dirty="0"/>
              <a:t>年，仅美国</a:t>
            </a:r>
            <a:r>
              <a:rPr lang="en-US" altLang="zh-CN" sz="2000" dirty="0"/>
              <a:t>330</a:t>
            </a:r>
            <a:r>
              <a:rPr lang="zh-CN" altLang="en-US" sz="2000" dirty="0"/>
              <a:t>万人次的身份盗用；</a:t>
            </a:r>
            <a:r>
              <a:rPr lang="en-US" altLang="zh-CN" sz="2000" dirty="0"/>
              <a:t>670</a:t>
            </a:r>
            <a:r>
              <a:rPr lang="zh-CN" altLang="en-US" sz="2000" dirty="0"/>
              <a:t>万信用卡诈骗案</a:t>
            </a:r>
            <a:endParaRPr lang="zh-CN" altLang="en-US" sz="2000" dirty="0"/>
          </a:p>
        </p:txBody>
      </p:sp>
      <p:sp>
        <p:nvSpPr>
          <p:cNvPr id="2" name="日期占位符 1"/>
          <p:cNvSpPr>
            <a:spLocks noGrp="1"/>
          </p:cNvSpPr>
          <p:nvPr>
            <p:ph type="dt" sz="half" idx="10"/>
          </p:nvPr>
        </p:nvSpPr>
        <p:spPr/>
        <p:txBody>
          <a:bodyPr/>
          <a:p>
            <a:fld id="{49828031-7604-4642-B102-9733DD188262}" type="datetime1">
              <a:rPr lang="zh-CN" altLang="en-US" smtClean="0"/>
            </a:fld>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FE00D9C9-E264-40B1-8A11-981344923D95}" type="slidenum">
              <a:rPr lang="en-US" altLang="zh-CN"/>
            </a:fld>
            <a:endParaRPr lang="en-US" altLang="zh-CN"/>
          </a:p>
        </p:txBody>
      </p:sp>
      <p:sp>
        <p:nvSpPr>
          <p:cNvPr id="1215490" name="Rectangle 2"/>
          <p:cNvSpPr>
            <a:spLocks noGrp="1" noChangeArrowheads="1"/>
          </p:cNvSpPr>
          <p:nvPr>
            <p:ph type="title"/>
          </p:nvPr>
        </p:nvSpPr>
        <p:spPr/>
        <p:txBody>
          <a:bodyPr/>
          <a:lstStyle/>
          <a:p>
            <a:r>
              <a:rPr lang="zh-CN" altLang="en-US"/>
              <a:t>一种新的技术手段</a:t>
            </a:r>
            <a:endParaRPr lang="zh-CN" altLang="en-US"/>
          </a:p>
        </p:txBody>
      </p:sp>
      <p:sp>
        <p:nvSpPr>
          <p:cNvPr id="1215491" name="Rectangle 3"/>
          <p:cNvSpPr>
            <a:spLocks noGrp="1" noChangeArrowheads="1"/>
          </p:cNvSpPr>
          <p:nvPr>
            <p:ph type="body" idx="1"/>
          </p:nvPr>
        </p:nvSpPr>
        <p:spPr/>
        <p:txBody>
          <a:bodyPr>
            <a:normAutofit fontScale="77500" lnSpcReduction="20000"/>
          </a:bodyPr>
          <a:lstStyle/>
          <a:p>
            <a:r>
              <a:rPr lang="zh-CN" altLang="en-US" sz="2400" dirty="0"/>
              <a:t>生物特征识别技术</a:t>
            </a:r>
            <a:r>
              <a:rPr lang="en-US" altLang="zh-CN" sz="2400" dirty="0"/>
              <a:t>Biometrics</a:t>
            </a:r>
            <a:endParaRPr lang="en-US" altLang="zh-CN" sz="2400" dirty="0"/>
          </a:p>
          <a:p>
            <a:r>
              <a:rPr lang="zh-CN" altLang="en-US" sz="2400" dirty="0"/>
              <a:t>什么是</a:t>
            </a:r>
            <a:r>
              <a:rPr lang="en-US" altLang="zh-CN" sz="2400" dirty="0"/>
              <a:t>Biometrics?</a:t>
            </a:r>
            <a:endParaRPr lang="en-US" altLang="zh-CN" sz="2400" dirty="0"/>
          </a:p>
          <a:p>
            <a:pPr lvl="1"/>
            <a:r>
              <a:rPr lang="en-US" altLang="zh-CN" sz="2400" dirty="0"/>
              <a:t>Bio——</a:t>
            </a:r>
            <a:r>
              <a:rPr lang="zh-CN" altLang="en-US" sz="2400" dirty="0"/>
              <a:t>生物</a:t>
            </a:r>
            <a:endParaRPr lang="zh-CN" altLang="en-US" sz="2400" dirty="0"/>
          </a:p>
          <a:p>
            <a:pPr lvl="1"/>
            <a:r>
              <a:rPr lang="en-US" altLang="zh-CN" sz="2400" dirty="0"/>
              <a:t>Metrics——</a:t>
            </a:r>
            <a:r>
              <a:rPr lang="zh-CN" altLang="en-US" sz="2400" dirty="0"/>
              <a:t>测量</a:t>
            </a:r>
            <a:endParaRPr lang="zh-CN" altLang="en-US" sz="2400" dirty="0"/>
          </a:p>
          <a:p>
            <a:r>
              <a:rPr lang="zh-CN" altLang="en-US" sz="2400" dirty="0"/>
              <a:t>事实含义</a:t>
            </a:r>
            <a:endParaRPr lang="zh-CN" altLang="en-US" sz="2400" dirty="0"/>
          </a:p>
          <a:p>
            <a:pPr lvl="1"/>
            <a:r>
              <a:rPr lang="zh-CN" altLang="en-US" sz="2400" dirty="0"/>
              <a:t>通过人体自身的生理特征</a:t>
            </a:r>
            <a:r>
              <a:rPr lang="en-US" altLang="zh-CN" sz="2400" dirty="0"/>
              <a:t>(what you are)</a:t>
            </a:r>
            <a:r>
              <a:rPr lang="zh-CN" altLang="en-US" sz="2400" dirty="0"/>
              <a:t>或行为特征</a:t>
            </a:r>
            <a:r>
              <a:rPr lang="en-US" altLang="zh-CN" sz="2400" dirty="0"/>
              <a:t>(how you do)</a:t>
            </a:r>
            <a:r>
              <a:rPr lang="zh-CN" altLang="en-US" sz="2400" dirty="0"/>
              <a:t>进行身份验证的技术</a:t>
            </a:r>
            <a:endParaRPr lang="en-US" altLang="zh-CN" sz="2400" dirty="0"/>
          </a:p>
          <a:p>
            <a:r>
              <a:rPr lang="zh-CN" altLang="en-US" sz="2400" dirty="0"/>
              <a:t>哪些</a:t>
            </a:r>
            <a:r>
              <a:rPr lang="en-US" altLang="zh-CN" sz="2400" dirty="0"/>
              <a:t>Biometrics</a:t>
            </a:r>
            <a:r>
              <a:rPr lang="zh-CN" altLang="en-US" sz="2400" dirty="0"/>
              <a:t>？</a:t>
            </a:r>
            <a:endParaRPr lang="en-US" altLang="zh-CN" sz="2400" dirty="0"/>
          </a:p>
          <a:p>
            <a:pPr lvl="1"/>
            <a:r>
              <a:rPr lang="zh-CN" altLang="en-US" sz="2600" dirty="0"/>
              <a:t>指纹（感觉像罪犯，一般不让轻易采集）</a:t>
            </a:r>
            <a:endParaRPr lang="en-US" altLang="zh-CN" sz="2600" dirty="0"/>
          </a:p>
          <a:p>
            <a:pPr lvl="1"/>
            <a:r>
              <a:rPr lang="zh-CN" altLang="en-US" sz="2600" dirty="0"/>
              <a:t>虹膜、视网膜（不容易采集和扫描）</a:t>
            </a:r>
            <a:endParaRPr lang="en-US" altLang="zh-CN" sz="2600" dirty="0"/>
          </a:p>
          <a:p>
            <a:pPr lvl="1"/>
            <a:r>
              <a:rPr lang="zh-CN" altLang="en-US" sz="2600" dirty="0"/>
              <a:t>声纹（容易被外界的噪音干扰）</a:t>
            </a:r>
            <a:endParaRPr lang="en-US" altLang="zh-CN" sz="2600" dirty="0"/>
          </a:p>
          <a:p>
            <a:pPr lvl="1"/>
            <a:r>
              <a:rPr lang="en-US" altLang="zh-CN" sz="2600" dirty="0"/>
              <a:t>……</a:t>
            </a:r>
            <a:endParaRPr lang="en-US" altLang="zh-CN" sz="2600" dirty="0"/>
          </a:p>
          <a:p>
            <a:pPr lvl="1"/>
            <a:r>
              <a:rPr lang="zh-CN" altLang="en-US" sz="3000" dirty="0"/>
              <a:t>人脸</a:t>
            </a:r>
            <a:r>
              <a:rPr lang="zh-CN" altLang="en-US" sz="2800" dirty="0"/>
              <a:t>！！（有个摄像头就行）</a:t>
            </a:r>
            <a:endParaRPr lang="zh-CN" altLang="en-US" sz="2800" dirty="0"/>
          </a:p>
        </p:txBody>
      </p:sp>
      <p:sp>
        <p:nvSpPr>
          <p:cNvPr id="2" name="日期占位符 1"/>
          <p:cNvSpPr>
            <a:spLocks noGrp="1"/>
          </p:cNvSpPr>
          <p:nvPr>
            <p:ph type="dt" sz="half" idx="10"/>
          </p:nvPr>
        </p:nvSpPr>
        <p:spPr/>
        <p:txBody>
          <a:bodyPr/>
          <a:p>
            <a:fld id="{49828031-7604-4642-B102-9733DD188262}" type="datetime1">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5491">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5491">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15491">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15491">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1549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1960-1970</a:t>
            </a:r>
            <a:r>
              <a:rPr lang="zh-CN" altLang="en-US" dirty="0"/>
              <a:t>年代</a:t>
            </a:r>
            <a:endParaRPr lang="zh-CN" altLang="en-US" dirty="0"/>
          </a:p>
        </p:txBody>
      </p:sp>
      <p:sp>
        <p:nvSpPr>
          <p:cNvPr id="3" name="内容占位符 2"/>
          <p:cNvSpPr>
            <a:spLocks noGrp="1"/>
          </p:cNvSpPr>
          <p:nvPr>
            <p:ph idx="1"/>
          </p:nvPr>
        </p:nvSpPr>
        <p:spPr>
          <a:xfrm>
            <a:off x="250190" y="1845945"/>
            <a:ext cx="7703820" cy="4431030"/>
          </a:xfrm>
        </p:spPr>
        <p:txBody>
          <a:bodyPr>
            <a:normAutofit fontScale="75000" lnSpcReduction="20000"/>
          </a:bodyPr>
          <a:lstStyle/>
          <a:p>
            <a:r>
              <a:rPr lang="zh-CN" altLang="en-US" dirty="0"/>
              <a:t>半自动的人脸识别系统</a:t>
            </a:r>
            <a:endParaRPr lang="en-US" altLang="zh-CN" dirty="0"/>
          </a:p>
          <a:p>
            <a:endParaRPr lang="en-US" altLang="zh-CN" dirty="0"/>
          </a:p>
          <a:p>
            <a:r>
              <a:rPr lang="zh-CN" altLang="en-US" dirty="0"/>
              <a:t>手工标记眼睛、嘴巴和鼻子等位置</a:t>
            </a:r>
            <a:endParaRPr lang="en-US" altLang="zh-CN" dirty="0"/>
          </a:p>
          <a:p>
            <a:endParaRPr lang="en-US" altLang="zh-CN" dirty="0"/>
          </a:p>
          <a:p>
            <a:pPr fontAlgn="auto">
              <a:lnSpc>
                <a:spcPct val="130000"/>
              </a:lnSpc>
            </a:pPr>
            <a:r>
              <a:rPr lang="zh-CN" altLang="en-US" dirty="0"/>
              <a:t>程序通过位置特征与数据库中的位置特征进行匹配，从而识别人脸</a:t>
            </a:r>
            <a:endParaRPr lang="en-US" altLang="zh-CN" dirty="0"/>
          </a:p>
          <a:p>
            <a:endParaRPr lang="en-US" altLang="zh-CN" dirty="0"/>
          </a:p>
          <a:p>
            <a:pPr fontAlgn="auto">
              <a:lnSpc>
                <a:spcPct val="120000"/>
              </a:lnSpc>
            </a:pPr>
            <a:r>
              <a:rPr lang="zh-CN" altLang="en-US" dirty="0"/>
              <a:t>准确率不高，适用于数据库中样本量相对较少的情况</a:t>
            </a:r>
            <a:endParaRPr lang="en-US" altLang="zh-CN" dirty="0"/>
          </a:p>
          <a:p>
            <a:endParaRPr lang="zh-CN" altLang="en-US" dirty="0"/>
          </a:p>
        </p:txBody>
      </p:sp>
      <p:pic>
        <p:nvPicPr>
          <p:cNvPr id="4" name="图片 3"/>
          <p:cNvPicPr>
            <a:picLocks noChangeAspect="1"/>
          </p:cNvPicPr>
          <p:nvPr/>
        </p:nvPicPr>
        <p:blipFill rotWithShape="1">
          <a:blip r:embed="rId1"/>
          <a:srcRect l="59564"/>
          <a:stretch>
            <a:fillRect/>
          </a:stretch>
        </p:blipFill>
        <p:spPr>
          <a:xfrm>
            <a:off x="8772700" y="1845734"/>
            <a:ext cx="2172406" cy="4131734"/>
          </a:xfrm>
          <a:prstGeom prst="rect">
            <a:avLst/>
          </a:prstGeom>
        </p:spPr>
      </p:pic>
      <p:sp>
        <p:nvSpPr>
          <p:cNvPr id="5" name="日期占位符 4"/>
          <p:cNvSpPr>
            <a:spLocks noGrp="1"/>
          </p:cNvSpPr>
          <p:nvPr>
            <p:ph type="dt" sz="half" idx="10"/>
          </p:nvPr>
        </p:nvSpPr>
        <p:spPr/>
        <p:txBody>
          <a:bodyPr/>
          <a:p>
            <a:fld id="{49828031-7604-4642-B102-9733DD188262}" type="datetime1">
              <a:rPr lang="zh-CN" altLang="en-US" smtClean="0"/>
            </a:fld>
            <a:endParaRPr lang="zh-CN" altLang="en-US"/>
          </a:p>
        </p:txBody>
      </p:sp>
      <p:sp>
        <p:nvSpPr>
          <p:cNvPr id="6" name="灯片编号占位符 5"/>
          <p:cNvSpPr>
            <a:spLocks noGrp="1"/>
          </p:cNvSpPr>
          <p:nvPr>
            <p:ph type="sldNum" sz="quarter" idx="12"/>
          </p:nvPr>
        </p:nvSpPr>
        <p:spPr/>
        <p:txBody>
          <a:bodyPr/>
          <a:p>
            <a:fld id="{9722BAEB-083D-4A6C-A993-799C83716A5E}" type="slidenum">
              <a:rPr lang="zh-CN" altLang="en-US" smtClean="0"/>
            </a:fld>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1988</a:t>
            </a:r>
            <a:r>
              <a:rPr lang="zh-CN" altLang="en-US" dirty="0"/>
              <a:t>年</a:t>
            </a:r>
            <a:endParaRPr lang="zh-CN" altLang="en-US" dirty="0"/>
          </a:p>
        </p:txBody>
      </p:sp>
      <p:sp>
        <p:nvSpPr>
          <p:cNvPr id="3" name="内容占位符 2"/>
          <p:cNvSpPr>
            <a:spLocks noGrp="1"/>
          </p:cNvSpPr>
          <p:nvPr>
            <p:ph idx="1"/>
          </p:nvPr>
        </p:nvSpPr>
        <p:spPr>
          <a:xfrm>
            <a:off x="1097280" y="1845734"/>
            <a:ext cx="6924502" cy="4023360"/>
          </a:xfrm>
        </p:spPr>
        <p:txBody>
          <a:bodyPr/>
          <a:lstStyle/>
          <a:p>
            <a:r>
              <a:rPr lang="en-US" altLang="zh-CN" dirty="0"/>
              <a:t>Kirby and </a:t>
            </a:r>
            <a:r>
              <a:rPr lang="en-US" altLang="zh-CN" dirty="0" err="1"/>
              <a:t>Sirovich</a:t>
            </a:r>
            <a:r>
              <a:rPr lang="zh-CN" altLang="en-US" dirty="0"/>
              <a:t>首次使用</a:t>
            </a:r>
            <a:r>
              <a:rPr lang="en-US" altLang="zh-CN" dirty="0"/>
              <a:t>PCA</a:t>
            </a:r>
            <a:r>
              <a:rPr lang="zh-CN" altLang="en-US" dirty="0"/>
              <a:t>（主成分分析法）进行人脸特征的提取和处理，得到特征脸</a:t>
            </a:r>
            <a:r>
              <a:rPr lang="en-US" altLang="zh-CN" dirty="0"/>
              <a:t>(</a:t>
            </a:r>
            <a:r>
              <a:rPr lang="en-US" altLang="zh-CN" dirty="0" err="1"/>
              <a:t>eigenface</a:t>
            </a:r>
            <a:r>
              <a:rPr lang="en-US" altLang="zh-CN" dirty="0"/>
              <a:t>)</a:t>
            </a:r>
            <a:endParaRPr lang="en-US" altLang="zh-CN" dirty="0"/>
          </a:p>
          <a:p>
            <a:endParaRPr lang="en-US" altLang="zh-CN" dirty="0"/>
          </a:p>
          <a:p>
            <a:r>
              <a:rPr lang="zh-CN" altLang="en-US" dirty="0"/>
              <a:t>用少量数值就能描述复杂人脸的主要部分</a:t>
            </a:r>
            <a:endParaRPr lang="en-US" altLang="zh-CN" dirty="0"/>
          </a:p>
          <a:p>
            <a:endParaRPr lang="zh-CN" altLang="en-US" dirty="0"/>
          </a:p>
        </p:txBody>
      </p:sp>
      <p:pic>
        <p:nvPicPr>
          <p:cNvPr id="1026" name="Picture 2" descr="https://upload.wikimedia.org/wikipedia/commons/thumb/6/67/Eigenfaces.png/220px-Eigenfaces.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526490" y="2230804"/>
            <a:ext cx="2629190" cy="3143078"/>
          </a:xfrm>
          <a:prstGeom prst="rect">
            <a:avLst/>
          </a:prstGeom>
          <a:noFill/>
          <a:extLst>
            <a:ext uri="{909E8E84-426E-40DD-AFC4-6F175D3DCCD1}">
              <a14:hiddenFill xmlns:a14="http://schemas.microsoft.com/office/drawing/2010/main">
                <a:solidFill>
                  <a:srgbClr val="FFFFFF"/>
                </a:solidFill>
              </a14:hiddenFill>
            </a:ext>
          </a:extLst>
        </p:spPr>
      </p:pic>
      <p:sp>
        <p:nvSpPr>
          <p:cNvPr id="4" name="日期占位符 3"/>
          <p:cNvSpPr>
            <a:spLocks noGrp="1"/>
          </p:cNvSpPr>
          <p:nvPr>
            <p:ph type="dt" sz="half" idx="10"/>
          </p:nvPr>
        </p:nvSpPr>
        <p:spPr/>
        <p:txBody>
          <a:bodyPr/>
          <a:p>
            <a:fld id="{49828031-7604-4642-B102-9733DD188262}" type="datetime1">
              <a:rPr lang="zh-CN" altLang="en-US" smtClean="0"/>
            </a:fld>
            <a:endParaRPr lang="zh-CN" altLang="en-US"/>
          </a:p>
        </p:txBody>
      </p:sp>
      <p:sp>
        <p:nvSpPr>
          <p:cNvPr id="5" name="灯片编号占位符 4"/>
          <p:cNvSpPr>
            <a:spLocks noGrp="1"/>
          </p:cNvSpPr>
          <p:nvPr>
            <p:ph type="sldNum" sz="quarter" idx="12"/>
          </p:nvPr>
        </p:nvSpPr>
        <p:spPr/>
        <p:txBody>
          <a:bodyPr/>
          <a:p>
            <a:fld id="{9722BAEB-083D-4A6C-A993-799C83716A5E}" type="slidenum">
              <a:rPr lang="zh-CN" altLang="en-US" smtClean="0"/>
            </a:fld>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1990</a:t>
            </a:r>
            <a:r>
              <a:rPr lang="zh-CN" altLang="en-US" dirty="0"/>
              <a:t>年代后</a:t>
            </a:r>
            <a:endParaRPr lang="zh-CN" altLang="en-US" dirty="0"/>
          </a:p>
        </p:txBody>
      </p:sp>
      <p:sp>
        <p:nvSpPr>
          <p:cNvPr id="3" name="内容占位符 2"/>
          <p:cNvSpPr>
            <a:spLocks noGrp="1"/>
          </p:cNvSpPr>
          <p:nvPr>
            <p:ph idx="1"/>
          </p:nvPr>
        </p:nvSpPr>
        <p:spPr/>
        <p:txBody>
          <a:bodyPr/>
          <a:lstStyle/>
          <a:p>
            <a:r>
              <a:rPr lang="zh-CN" altLang="en-US" dirty="0"/>
              <a:t>受惠于机器学习算法（深度学习）的发展，在特定环境下，人脸识别的准确率已经可以达到</a:t>
            </a:r>
            <a:r>
              <a:rPr lang="en-US" altLang="zh-CN" dirty="0"/>
              <a:t>99%</a:t>
            </a:r>
            <a:r>
              <a:rPr lang="zh-CN" altLang="en-US" dirty="0"/>
              <a:t>以上，也实现了商业化</a:t>
            </a:r>
            <a:endParaRPr lang="en-US" altLang="zh-CN" dirty="0"/>
          </a:p>
          <a:p>
            <a:endParaRPr lang="en-US" altLang="zh-CN" dirty="0"/>
          </a:p>
          <a:p>
            <a:r>
              <a:rPr lang="zh-CN" altLang="en-US" dirty="0"/>
              <a:t>但是并非任意环境的人脸识别都能取得很高的准确率</a:t>
            </a:r>
            <a:endParaRPr lang="zh-CN" altLang="en-US" dirty="0"/>
          </a:p>
        </p:txBody>
      </p:sp>
      <p:sp>
        <p:nvSpPr>
          <p:cNvPr id="4" name="日期占位符 3"/>
          <p:cNvSpPr>
            <a:spLocks noGrp="1"/>
          </p:cNvSpPr>
          <p:nvPr>
            <p:ph type="dt" sz="half" idx="10"/>
          </p:nvPr>
        </p:nvSpPr>
        <p:spPr/>
        <p:txBody>
          <a:bodyPr/>
          <a:p>
            <a:fld id="{49828031-7604-4642-B102-9733DD188262}" type="datetime1">
              <a:rPr lang="zh-CN" altLang="en-US" smtClean="0"/>
            </a:fld>
            <a:endParaRPr lang="zh-CN" altLang="en-US"/>
          </a:p>
        </p:txBody>
      </p:sp>
      <p:sp>
        <p:nvSpPr>
          <p:cNvPr id="5" name="灯片编号占位符 4"/>
          <p:cNvSpPr>
            <a:spLocks noGrp="1"/>
          </p:cNvSpPr>
          <p:nvPr>
            <p:ph type="sldNum" sz="quarter" idx="12"/>
          </p:nvPr>
        </p:nvSpPr>
        <p:spPr/>
        <p:txBody>
          <a:bodyPr/>
          <a:p>
            <a:fld id="{9722BAEB-083D-4A6C-A993-799C83716A5E}" type="slidenum">
              <a:rPr lang="zh-CN" altLang="en-US" smtClean="0"/>
            </a:fld>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088B3D56-1F89-4C3A-AD37-362933588F7D}" type="slidenum">
              <a:rPr lang="en-US" altLang="zh-CN"/>
            </a:fld>
            <a:endParaRPr lang="en-US" altLang="zh-CN"/>
          </a:p>
        </p:txBody>
      </p:sp>
      <p:sp>
        <p:nvSpPr>
          <p:cNvPr id="826370" name="Rectangle 2"/>
          <p:cNvSpPr>
            <a:spLocks noGrp="1" noChangeArrowheads="1"/>
          </p:cNvSpPr>
          <p:nvPr>
            <p:ph type="title"/>
          </p:nvPr>
        </p:nvSpPr>
        <p:spPr/>
        <p:txBody>
          <a:bodyPr/>
          <a:lstStyle/>
          <a:p>
            <a:endParaRPr lang="zh-CN" altLang="zh-CN"/>
          </a:p>
        </p:txBody>
      </p:sp>
      <p:sp>
        <p:nvSpPr>
          <p:cNvPr id="826371" name="Rectangle 3"/>
          <p:cNvSpPr>
            <a:spLocks noGrp="1" noChangeArrowheads="1"/>
          </p:cNvSpPr>
          <p:nvPr>
            <p:ph type="body" idx="1"/>
          </p:nvPr>
        </p:nvSpPr>
        <p:spPr/>
        <p:txBody>
          <a:bodyPr/>
          <a:lstStyle/>
          <a:p>
            <a:endParaRPr lang="zh-CN" altLang="zh-CN"/>
          </a:p>
        </p:txBody>
      </p:sp>
      <p:pic>
        <p:nvPicPr>
          <p:cNvPr id="826372" name="Picture 4" descr="lightComp"/>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27139" y="1"/>
            <a:ext cx="9737725" cy="6824663"/>
          </a:xfrm>
          <a:prstGeom prst="rect">
            <a:avLst/>
          </a:prstGeom>
          <a:noFill/>
          <a:extLst>
            <a:ext uri="{909E8E84-426E-40DD-AFC4-6F175D3DCCD1}">
              <a14:hiddenFill xmlns:a14="http://schemas.microsoft.com/office/drawing/2010/main">
                <a:solidFill>
                  <a:srgbClr val="FFFFFF"/>
                </a:solidFill>
              </a14:hiddenFill>
            </a:ext>
          </a:extLst>
        </p:spPr>
      </p:pic>
      <p:sp>
        <p:nvSpPr>
          <p:cNvPr id="826373" name="Text Box 5"/>
          <p:cNvSpPr txBox="1">
            <a:spLocks noChangeArrowheads="1"/>
          </p:cNvSpPr>
          <p:nvPr/>
        </p:nvSpPr>
        <p:spPr bwMode="auto">
          <a:xfrm>
            <a:off x="1970089" y="3200401"/>
            <a:ext cx="8334375" cy="588963"/>
          </a:xfrm>
          <a:prstGeom prst="rect">
            <a:avLst/>
          </a:prstGeom>
          <a:noFill/>
          <a:ln w="9525">
            <a:solidFill>
              <a:schemeClr va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3200" b="1">
                <a:solidFill>
                  <a:schemeClr val="hlink"/>
                </a:solidFill>
                <a:latin typeface="Tahoma" panose="020B0604030504040204" pitchFamily="34" charset="0"/>
              </a:rPr>
              <a:t>From the same person? Yes? No? …</a:t>
            </a:r>
            <a:endParaRPr lang="en-US" altLang="zh-CN" sz="3200" b="1">
              <a:solidFill>
                <a:schemeClr val="hlink"/>
              </a:solidFill>
              <a:latin typeface="Tahoma" panose="020B0604030504040204" pitchFamily="34" charset="0"/>
            </a:endParaRPr>
          </a:p>
        </p:txBody>
      </p:sp>
      <p:sp>
        <p:nvSpPr>
          <p:cNvPr id="2" name="日期占位符 1"/>
          <p:cNvSpPr>
            <a:spLocks noGrp="1"/>
          </p:cNvSpPr>
          <p:nvPr>
            <p:ph type="dt" sz="half" idx="10"/>
          </p:nvPr>
        </p:nvSpPr>
        <p:spPr/>
        <p:txBody>
          <a:bodyPr/>
          <a:p>
            <a:fld id="{49828031-7604-4642-B102-9733DD188262}" type="datetime1">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826373"/>
                                        </p:tgtEl>
                                        <p:attrNameLst>
                                          <p:attrName>style.visibility</p:attrName>
                                        </p:attrNameLst>
                                      </p:cBhvr>
                                      <p:to>
                                        <p:strVal val="visible"/>
                                      </p:to>
                                    </p:set>
                                    <p:animEffect transition="in" filter="strips(downLeft)">
                                      <p:cBhvr>
                                        <p:cTn id="7" dur="500"/>
                                        <p:tgtEl>
                                          <p:spTgt spid="826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6373" grpId="0" animBg="1"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灯片编号占位符 5"/>
          <p:cNvSpPr>
            <a:spLocks noGrp="1"/>
          </p:cNvSpPr>
          <p:nvPr>
            <p:ph type="sldNum" sz="quarter" idx="12"/>
          </p:nvPr>
        </p:nvSpPr>
        <p:spPr/>
        <p:txBody>
          <a:bodyPr/>
          <a:lstStyle/>
          <a:p>
            <a:fld id="{B8C431CD-3905-47B0-AFDB-3C3329DA79FE}" type="slidenum">
              <a:rPr lang="en-US" altLang="zh-CN"/>
            </a:fld>
            <a:endParaRPr lang="en-US" altLang="zh-CN"/>
          </a:p>
        </p:txBody>
      </p:sp>
      <p:sp>
        <p:nvSpPr>
          <p:cNvPr id="825346" name="Rectangle 2"/>
          <p:cNvSpPr>
            <a:spLocks noGrp="1" noChangeArrowheads="1"/>
          </p:cNvSpPr>
          <p:nvPr>
            <p:ph type="title" idx="4294967295"/>
          </p:nvPr>
        </p:nvSpPr>
        <p:spPr>
          <a:xfrm>
            <a:off x="832338" y="71440"/>
            <a:ext cx="10058400" cy="1449387"/>
          </a:xfrm>
        </p:spPr>
        <p:txBody>
          <a:bodyPr/>
          <a:lstStyle/>
          <a:p>
            <a:r>
              <a:rPr lang="zh-CN" altLang="en-US" dirty="0"/>
              <a:t>技术挑战</a:t>
            </a:r>
            <a:endParaRPr lang="zh-CN" altLang="en-US" dirty="0"/>
          </a:p>
        </p:txBody>
      </p:sp>
      <p:sp>
        <p:nvSpPr>
          <p:cNvPr id="825347" name="Rectangle 3"/>
          <p:cNvSpPr>
            <a:spLocks noChangeArrowheads="1"/>
          </p:cNvSpPr>
          <p:nvPr/>
        </p:nvSpPr>
        <p:spPr bwMode="auto">
          <a:xfrm>
            <a:off x="3962402" y="1981200"/>
            <a:ext cx="990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825348" name="Object 4"/>
          <p:cNvGraphicFramePr>
            <a:graphicFrameLocks noChangeAspect="1"/>
          </p:cNvGraphicFramePr>
          <p:nvPr/>
        </p:nvGraphicFramePr>
        <p:xfrm>
          <a:off x="2746377" y="1295400"/>
          <a:ext cx="6700837" cy="4927600"/>
        </p:xfrm>
        <a:graphic>
          <a:graphicData uri="http://schemas.openxmlformats.org/presentationml/2006/ole">
            <mc:AlternateContent xmlns:mc="http://schemas.openxmlformats.org/markup-compatibility/2006">
              <mc:Choice xmlns:v="urn:schemas-microsoft-com:vml" Requires="v">
                <p:oleObj spid="_x0000_s2303" name="Picture2" r:id="rId1" imgW="4229100" imgH="3110230" progId="Word.Picture.8">
                  <p:embed/>
                </p:oleObj>
              </mc:Choice>
              <mc:Fallback>
                <p:oleObj name="Picture2" r:id="rId1" imgW="4229100" imgH="3110230" progId="Word.Picture.8">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6377" y="1295400"/>
                        <a:ext cx="6700837" cy="4927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25349" name="Picture 5" descr="9-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1" y="2895601"/>
            <a:ext cx="20320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5350" name="Picture 6" descr="9-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1" y="2895601"/>
            <a:ext cx="20320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5351" name="Picture 7" descr="9-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401" y="2895601"/>
            <a:ext cx="20320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5352" name="Picture 8" descr="9-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5401" y="2895601"/>
            <a:ext cx="20320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5353" name="Picture 9" descr="9-5"/>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05401" y="2895601"/>
            <a:ext cx="20320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5354" name="Picture 10" descr="9-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05401" y="2895601"/>
            <a:ext cx="20320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5355" name="Picture 11" descr="9-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05401" y="2895601"/>
            <a:ext cx="20320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5356" name="Picture 12" descr="9-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05401" y="2895601"/>
            <a:ext cx="20320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5357" name="Picture 13" descr="9-9"/>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05401" y="2895601"/>
            <a:ext cx="20320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5358" name="Picture 14" descr="s0"/>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05401" y="2895601"/>
            <a:ext cx="20320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5359" name="Picture 15" descr="s90"/>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05401" y="2895601"/>
            <a:ext cx="20320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5360" name="Picture 16" descr="x0"/>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05401" y="2895601"/>
            <a:ext cx="20320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5361" name="Picture 17" descr="x45"/>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05401" y="2895601"/>
            <a:ext cx="20320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5362" name="Picture 18" descr="x90"/>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105401" y="2895601"/>
            <a:ext cx="20320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5363" name="Picture 19" descr="z0"/>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105401" y="2895601"/>
            <a:ext cx="20320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5364" name="Picture 20" descr="z45"/>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105401" y="2895601"/>
            <a:ext cx="20320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5365" name="Picture 21" descr="z90"/>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105401" y="2895601"/>
            <a:ext cx="20320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5366" name="Picture 22" descr="白1"/>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105401" y="2895601"/>
            <a:ext cx="20320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5367" name="Picture 23" descr="闭眼1"/>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105401" y="2895601"/>
            <a:ext cx="20320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5368" name="Picture 24" descr="闭眼1"/>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105401" y="2895601"/>
            <a:ext cx="20320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5369" name="Picture 25" descr="惊讶1"/>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105401" y="2895601"/>
            <a:ext cx="20320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5370" name="Picture 26" descr="帽1-1"/>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105401" y="2895601"/>
            <a:ext cx="20320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5371" name="Picture 27" descr="眼镜1-1"/>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105401" y="2895601"/>
            <a:ext cx="20320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5372" name="Picture 28" descr="抬头1"/>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105401" y="2895601"/>
            <a:ext cx="20320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5373" name="Picture 29" descr="退后"/>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105401" y="2895601"/>
            <a:ext cx="20320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p>
            <a:fld id="{49828031-7604-4642-B102-9733DD188262}" type="datetime1">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825349"/>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825350"/>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825351"/>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0"/>
                                  </p:stCondLst>
                                  <p:childTnLst>
                                    <p:set>
                                      <p:cBhvr>
                                        <p:cTn id="15" dur="1" fill="hold">
                                          <p:stCondLst>
                                            <p:cond delay="499"/>
                                          </p:stCondLst>
                                        </p:cTn>
                                        <p:tgtEl>
                                          <p:spTgt spid="825352"/>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0"/>
                                  </p:stCondLst>
                                  <p:childTnLst>
                                    <p:set>
                                      <p:cBhvr>
                                        <p:cTn id="18" dur="1" fill="hold">
                                          <p:stCondLst>
                                            <p:cond delay="499"/>
                                          </p:stCondLst>
                                        </p:cTn>
                                        <p:tgtEl>
                                          <p:spTgt spid="825353"/>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0"/>
                                  </p:stCondLst>
                                  <p:childTnLst>
                                    <p:set>
                                      <p:cBhvr>
                                        <p:cTn id="21" dur="1" fill="hold">
                                          <p:stCondLst>
                                            <p:cond delay="499"/>
                                          </p:stCondLst>
                                        </p:cTn>
                                        <p:tgtEl>
                                          <p:spTgt spid="825354"/>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nodeType="afterEffect">
                                  <p:stCondLst>
                                    <p:cond delay="0"/>
                                  </p:stCondLst>
                                  <p:childTnLst>
                                    <p:set>
                                      <p:cBhvr>
                                        <p:cTn id="24" dur="1" fill="hold">
                                          <p:stCondLst>
                                            <p:cond delay="499"/>
                                          </p:stCondLst>
                                        </p:cTn>
                                        <p:tgtEl>
                                          <p:spTgt spid="825355"/>
                                        </p:tgtEl>
                                        <p:attrNameLst>
                                          <p:attrName>style.visibility</p:attrName>
                                        </p:attrNameLst>
                                      </p:cBhvr>
                                      <p:to>
                                        <p:strVal val="visible"/>
                                      </p:to>
                                    </p:set>
                                  </p:childTnLst>
                                </p:cTn>
                              </p:par>
                            </p:childTnLst>
                          </p:cTn>
                        </p:par>
                        <p:par>
                          <p:cTn id="25" fill="hold">
                            <p:stCondLst>
                              <p:cond delay="3500"/>
                            </p:stCondLst>
                            <p:childTnLst>
                              <p:par>
                                <p:cTn id="26" presetID="1" presetClass="entr" presetSubtype="0" fill="hold" nodeType="afterEffect">
                                  <p:stCondLst>
                                    <p:cond delay="0"/>
                                  </p:stCondLst>
                                  <p:childTnLst>
                                    <p:set>
                                      <p:cBhvr>
                                        <p:cTn id="27" dur="1" fill="hold">
                                          <p:stCondLst>
                                            <p:cond delay="499"/>
                                          </p:stCondLst>
                                        </p:cTn>
                                        <p:tgtEl>
                                          <p:spTgt spid="825356"/>
                                        </p:tgtEl>
                                        <p:attrNameLst>
                                          <p:attrName>style.visibility</p:attrName>
                                        </p:attrNameLst>
                                      </p:cBhvr>
                                      <p:to>
                                        <p:strVal val="visible"/>
                                      </p:to>
                                    </p:set>
                                  </p:childTnLst>
                                </p:cTn>
                              </p:par>
                            </p:childTnLst>
                          </p:cTn>
                        </p:par>
                        <p:par>
                          <p:cTn id="28" fill="hold">
                            <p:stCondLst>
                              <p:cond delay="4000"/>
                            </p:stCondLst>
                            <p:childTnLst>
                              <p:par>
                                <p:cTn id="29" presetID="1" presetClass="entr" presetSubtype="0" fill="hold" nodeType="afterEffect">
                                  <p:stCondLst>
                                    <p:cond delay="0"/>
                                  </p:stCondLst>
                                  <p:childTnLst>
                                    <p:set>
                                      <p:cBhvr>
                                        <p:cTn id="30" dur="1" fill="hold">
                                          <p:stCondLst>
                                            <p:cond delay="499"/>
                                          </p:stCondLst>
                                        </p:cTn>
                                        <p:tgtEl>
                                          <p:spTgt spid="825357"/>
                                        </p:tgtEl>
                                        <p:attrNameLst>
                                          <p:attrName>style.visibility</p:attrName>
                                        </p:attrNameLst>
                                      </p:cBhvr>
                                      <p:to>
                                        <p:strVal val="visible"/>
                                      </p:to>
                                    </p:set>
                                  </p:childTnLst>
                                </p:cTn>
                              </p:par>
                            </p:childTnLst>
                          </p:cTn>
                        </p:par>
                        <p:par>
                          <p:cTn id="31" fill="hold">
                            <p:stCondLst>
                              <p:cond delay="4500"/>
                            </p:stCondLst>
                            <p:childTnLst>
                              <p:par>
                                <p:cTn id="32" presetID="1" presetClass="entr" presetSubtype="0" fill="hold" nodeType="afterEffect">
                                  <p:stCondLst>
                                    <p:cond delay="0"/>
                                  </p:stCondLst>
                                  <p:childTnLst>
                                    <p:set>
                                      <p:cBhvr>
                                        <p:cTn id="33" dur="1" fill="hold">
                                          <p:stCondLst>
                                            <p:cond delay="499"/>
                                          </p:stCondLst>
                                        </p:cTn>
                                        <p:tgtEl>
                                          <p:spTgt spid="825358"/>
                                        </p:tgtEl>
                                        <p:attrNameLst>
                                          <p:attrName>style.visibility</p:attrName>
                                        </p:attrNameLst>
                                      </p:cBhvr>
                                      <p:to>
                                        <p:strVal val="visible"/>
                                      </p:to>
                                    </p:set>
                                  </p:childTnLst>
                                </p:cTn>
                              </p:par>
                            </p:childTnLst>
                          </p:cTn>
                        </p:par>
                        <p:par>
                          <p:cTn id="34" fill="hold">
                            <p:stCondLst>
                              <p:cond delay="5000"/>
                            </p:stCondLst>
                            <p:childTnLst>
                              <p:par>
                                <p:cTn id="35" presetID="1" presetClass="entr" presetSubtype="0" fill="hold" nodeType="afterEffect">
                                  <p:stCondLst>
                                    <p:cond delay="0"/>
                                  </p:stCondLst>
                                  <p:childTnLst>
                                    <p:set>
                                      <p:cBhvr>
                                        <p:cTn id="36" dur="1" fill="hold">
                                          <p:stCondLst>
                                            <p:cond delay="499"/>
                                          </p:stCondLst>
                                        </p:cTn>
                                        <p:tgtEl>
                                          <p:spTgt spid="825359"/>
                                        </p:tgtEl>
                                        <p:attrNameLst>
                                          <p:attrName>style.visibility</p:attrName>
                                        </p:attrNameLst>
                                      </p:cBhvr>
                                      <p:to>
                                        <p:strVal val="visible"/>
                                      </p:to>
                                    </p:set>
                                  </p:childTnLst>
                                </p:cTn>
                              </p:par>
                            </p:childTnLst>
                          </p:cTn>
                        </p:par>
                        <p:par>
                          <p:cTn id="37" fill="hold">
                            <p:stCondLst>
                              <p:cond delay="5500"/>
                            </p:stCondLst>
                            <p:childTnLst>
                              <p:par>
                                <p:cTn id="38" presetID="1" presetClass="entr" presetSubtype="0" fill="hold" nodeType="afterEffect">
                                  <p:stCondLst>
                                    <p:cond delay="0"/>
                                  </p:stCondLst>
                                  <p:childTnLst>
                                    <p:set>
                                      <p:cBhvr>
                                        <p:cTn id="39" dur="1" fill="hold">
                                          <p:stCondLst>
                                            <p:cond delay="499"/>
                                          </p:stCondLst>
                                        </p:cTn>
                                        <p:tgtEl>
                                          <p:spTgt spid="825360"/>
                                        </p:tgtEl>
                                        <p:attrNameLst>
                                          <p:attrName>style.visibility</p:attrName>
                                        </p:attrNameLst>
                                      </p:cBhvr>
                                      <p:to>
                                        <p:strVal val="visible"/>
                                      </p:to>
                                    </p:set>
                                  </p:childTnLst>
                                </p:cTn>
                              </p:par>
                            </p:childTnLst>
                          </p:cTn>
                        </p:par>
                        <p:par>
                          <p:cTn id="40" fill="hold">
                            <p:stCondLst>
                              <p:cond delay="6000"/>
                            </p:stCondLst>
                            <p:childTnLst>
                              <p:par>
                                <p:cTn id="41" presetID="1" presetClass="entr" presetSubtype="0" fill="hold" nodeType="afterEffect">
                                  <p:stCondLst>
                                    <p:cond delay="0"/>
                                  </p:stCondLst>
                                  <p:childTnLst>
                                    <p:set>
                                      <p:cBhvr>
                                        <p:cTn id="42" dur="1" fill="hold">
                                          <p:stCondLst>
                                            <p:cond delay="499"/>
                                          </p:stCondLst>
                                        </p:cTn>
                                        <p:tgtEl>
                                          <p:spTgt spid="825361"/>
                                        </p:tgtEl>
                                        <p:attrNameLst>
                                          <p:attrName>style.visibility</p:attrName>
                                        </p:attrNameLst>
                                      </p:cBhvr>
                                      <p:to>
                                        <p:strVal val="visible"/>
                                      </p:to>
                                    </p:set>
                                  </p:childTnLst>
                                </p:cTn>
                              </p:par>
                            </p:childTnLst>
                          </p:cTn>
                        </p:par>
                        <p:par>
                          <p:cTn id="43" fill="hold">
                            <p:stCondLst>
                              <p:cond delay="6500"/>
                            </p:stCondLst>
                            <p:childTnLst>
                              <p:par>
                                <p:cTn id="44" presetID="1" presetClass="entr" presetSubtype="0" fill="hold" nodeType="afterEffect">
                                  <p:stCondLst>
                                    <p:cond delay="0"/>
                                  </p:stCondLst>
                                  <p:childTnLst>
                                    <p:set>
                                      <p:cBhvr>
                                        <p:cTn id="45" dur="1" fill="hold">
                                          <p:stCondLst>
                                            <p:cond delay="499"/>
                                          </p:stCondLst>
                                        </p:cTn>
                                        <p:tgtEl>
                                          <p:spTgt spid="825362"/>
                                        </p:tgtEl>
                                        <p:attrNameLst>
                                          <p:attrName>style.visibility</p:attrName>
                                        </p:attrNameLst>
                                      </p:cBhvr>
                                      <p:to>
                                        <p:strVal val="visible"/>
                                      </p:to>
                                    </p:set>
                                  </p:childTnLst>
                                </p:cTn>
                              </p:par>
                            </p:childTnLst>
                          </p:cTn>
                        </p:par>
                        <p:par>
                          <p:cTn id="46" fill="hold">
                            <p:stCondLst>
                              <p:cond delay="7000"/>
                            </p:stCondLst>
                            <p:childTnLst>
                              <p:par>
                                <p:cTn id="47" presetID="1" presetClass="entr" presetSubtype="0" fill="hold" nodeType="afterEffect">
                                  <p:stCondLst>
                                    <p:cond delay="0"/>
                                  </p:stCondLst>
                                  <p:childTnLst>
                                    <p:set>
                                      <p:cBhvr>
                                        <p:cTn id="48" dur="1" fill="hold">
                                          <p:stCondLst>
                                            <p:cond delay="499"/>
                                          </p:stCondLst>
                                        </p:cTn>
                                        <p:tgtEl>
                                          <p:spTgt spid="825363"/>
                                        </p:tgtEl>
                                        <p:attrNameLst>
                                          <p:attrName>style.visibility</p:attrName>
                                        </p:attrNameLst>
                                      </p:cBhvr>
                                      <p:to>
                                        <p:strVal val="visible"/>
                                      </p:to>
                                    </p:set>
                                  </p:childTnLst>
                                </p:cTn>
                              </p:par>
                            </p:childTnLst>
                          </p:cTn>
                        </p:par>
                        <p:par>
                          <p:cTn id="49" fill="hold">
                            <p:stCondLst>
                              <p:cond delay="7500"/>
                            </p:stCondLst>
                            <p:childTnLst>
                              <p:par>
                                <p:cTn id="50" presetID="1" presetClass="entr" presetSubtype="0" fill="hold" nodeType="afterEffect">
                                  <p:stCondLst>
                                    <p:cond delay="0"/>
                                  </p:stCondLst>
                                  <p:childTnLst>
                                    <p:set>
                                      <p:cBhvr>
                                        <p:cTn id="51" dur="1" fill="hold">
                                          <p:stCondLst>
                                            <p:cond delay="499"/>
                                          </p:stCondLst>
                                        </p:cTn>
                                        <p:tgtEl>
                                          <p:spTgt spid="825364"/>
                                        </p:tgtEl>
                                        <p:attrNameLst>
                                          <p:attrName>style.visibility</p:attrName>
                                        </p:attrNameLst>
                                      </p:cBhvr>
                                      <p:to>
                                        <p:strVal val="visible"/>
                                      </p:to>
                                    </p:set>
                                  </p:childTnLst>
                                </p:cTn>
                              </p:par>
                            </p:childTnLst>
                          </p:cTn>
                        </p:par>
                        <p:par>
                          <p:cTn id="52" fill="hold">
                            <p:stCondLst>
                              <p:cond delay="8000"/>
                            </p:stCondLst>
                            <p:childTnLst>
                              <p:par>
                                <p:cTn id="53" presetID="1" presetClass="entr" presetSubtype="0" fill="hold" nodeType="afterEffect">
                                  <p:stCondLst>
                                    <p:cond delay="0"/>
                                  </p:stCondLst>
                                  <p:childTnLst>
                                    <p:set>
                                      <p:cBhvr>
                                        <p:cTn id="54" dur="1" fill="hold">
                                          <p:stCondLst>
                                            <p:cond delay="499"/>
                                          </p:stCondLst>
                                        </p:cTn>
                                        <p:tgtEl>
                                          <p:spTgt spid="825365"/>
                                        </p:tgtEl>
                                        <p:attrNameLst>
                                          <p:attrName>style.visibility</p:attrName>
                                        </p:attrNameLst>
                                      </p:cBhvr>
                                      <p:to>
                                        <p:strVal val="visible"/>
                                      </p:to>
                                    </p:set>
                                  </p:childTnLst>
                                </p:cTn>
                              </p:par>
                            </p:childTnLst>
                          </p:cTn>
                        </p:par>
                        <p:par>
                          <p:cTn id="55" fill="hold">
                            <p:stCondLst>
                              <p:cond delay="8500"/>
                            </p:stCondLst>
                            <p:childTnLst>
                              <p:par>
                                <p:cTn id="56" presetID="1" presetClass="entr" presetSubtype="0" fill="hold" nodeType="afterEffect">
                                  <p:stCondLst>
                                    <p:cond delay="0"/>
                                  </p:stCondLst>
                                  <p:childTnLst>
                                    <p:set>
                                      <p:cBhvr>
                                        <p:cTn id="57" dur="1" fill="hold">
                                          <p:stCondLst>
                                            <p:cond delay="499"/>
                                          </p:stCondLst>
                                        </p:cTn>
                                        <p:tgtEl>
                                          <p:spTgt spid="825366"/>
                                        </p:tgtEl>
                                        <p:attrNameLst>
                                          <p:attrName>style.visibility</p:attrName>
                                        </p:attrNameLst>
                                      </p:cBhvr>
                                      <p:to>
                                        <p:strVal val="visible"/>
                                      </p:to>
                                    </p:set>
                                  </p:childTnLst>
                                </p:cTn>
                              </p:par>
                            </p:childTnLst>
                          </p:cTn>
                        </p:par>
                        <p:par>
                          <p:cTn id="58" fill="hold">
                            <p:stCondLst>
                              <p:cond delay="9000"/>
                            </p:stCondLst>
                            <p:childTnLst>
                              <p:par>
                                <p:cTn id="59" presetID="1" presetClass="entr" presetSubtype="0" fill="hold" nodeType="afterEffect">
                                  <p:stCondLst>
                                    <p:cond delay="0"/>
                                  </p:stCondLst>
                                  <p:childTnLst>
                                    <p:set>
                                      <p:cBhvr>
                                        <p:cTn id="60" dur="1" fill="hold">
                                          <p:stCondLst>
                                            <p:cond delay="499"/>
                                          </p:stCondLst>
                                        </p:cTn>
                                        <p:tgtEl>
                                          <p:spTgt spid="825367"/>
                                        </p:tgtEl>
                                        <p:attrNameLst>
                                          <p:attrName>style.visibility</p:attrName>
                                        </p:attrNameLst>
                                      </p:cBhvr>
                                      <p:to>
                                        <p:strVal val="visible"/>
                                      </p:to>
                                    </p:set>
                                  </p:childTnLst>
                                </p:cTn>
                              </p:par>
                            </p:childTnLst>
                          </p:cTn>
                        </p:par>
                        <p:par>
                          <p:cTn id="61" fill="hold">
                            <p:stCondLst>
                              <p:cond delay="9500"/>
                            </p:stCondLst>
                            <p:childTnLst>
                              <p:par>
                                <p:cTn id="62" presetID="1" presetClass="entr" presetSubtype="0" fill="hold" nodeType="afterEffect">
                                  <p:stCondLst>
                                    <p:cond delay="0"/>
                                  </p:stCondLst>
                                  <p:childTnLst>
                                    <p:set>
                                      <p:cBhvr>
                                        <p:cTn id="63" dur="1" fill="hold">
                                          <p:stCondLst>
                                            <p:cond delay="499"/>
                                          </p:stCondLst>
                                        </p:cTn>
                                        <p:tgtEl>
                                          <p:spTgt spid="825368"/>
                                        </p:tgtEl>
                                        <p:attrNameLst>
                                          <p:attrName>style.visibility</p:attrName>
                                        </p:attrNameLst>
                                      </p:cBhvr>
                                      <p:to>
                                        <p:strVal val="visible"/>
                                      </p:to>
                                    </p:set>
                                  </p:childTnLst>
                                </p:cTn>
                              </p:par>
                            </p:childTnLst>
                          </p:cTn>
                        </p:par>
                        <p:par>
                          <p:cTn id="64" fill="hold">
                            <p:stCondLst>
                              <p:cond delay="10000"/>
                            </p:stCondLst>
                            <p:childTnLst>
                              <p:par>
                                <p:cTn id="65" presetID="1" presetClass="entr" presetSubtype="0" fill="hold" nodeType="afterEffect">
                                  <p:stCondLst>
                                    <p:cond delay="0"/>
                                  </p:stCondLst>
                                  <p:childTnLst>
                                    <p:set>
                                      <p:cBhvr>
                                        <p:cTn id="66" dur="1" fill="hold">
                                          <p:stCondLst>
                                            <p:cond delay="499"/>
                                          </p:stCondLst>
                                        </p:cTn>
                                        <p:tgtEl>
                                          <p:spTgt spid="825369"/>
                                        </p:tgtEl>
                                        <p:attrNameLst>
                                          <p:attrName>style.visibility</p:attrName>
                                        </p:attrNameLst>
                                      </p:cBhvr>
                                      <p:to>
                                        <p:strVal val="visible"/>
                                      </p:to>
                                    </p:set>
                                  </p:childTnLst>
                                </p:cTn>
                              </p:par>
                            </p:childTnLst>
                          </p:cTn>
                        </p:par>
                        <p:par>
                          <p:cTn id="67" fill="hold">
                            <p:stCondLst>
                              <p:cond delay="10500"/>
                            </p:stCondLst>
                            <p:childTnLst>
                              <p:par>
                                <p:cTn id="68" presetID="1" presetClass="entr" presetSubtype="0" fill="hold" nodeType="afterEffect">
                                  <p:stCondLst>
                                    <p:cond delay="0"/>
                                  </p:stCondLst>
                                  <p:childTnLst>
                                    <p:set>
                                      <p:cBhvr>
                                        <p:cTn id="69" dur="1" fill="hold">
                                          <p:stCondLst>
                                            <p:cond delay="499"/>
                                          </p:stCondLst>
                                        </p:cTn>
                                        <p:tgtEl>
                                          <p:spTgt spid="825370"/>
                                        </p:tgtEl>
                                        <p:attrNameLst>
                                          <p:attrName>style.visibility</p:attrName>
                                        </p:attrNameLst>
                                      </p:cBhvr>
                                      <p:to>
                                        <p:strVal val="visible"/>
                                      </p:to>
                                    </p:set>
                                  </p:childTnLst>
                                </p:cTn>
                              </p:par>
                            </p:childTnLst>
                          </p:cTn>
                        </p:par>
                        <p:par>
                          <p:cTn id="70" fill="hold">
                            <p:stCondLst>
                              <p:cond delay="11000"/>
                            </p:stCondLst>
                            <p:childTnLst>
                              <p:par>
                                <p:cTn id="71" presetID="1" presetClass="entr" presetSubtype="0" fill="hold" nodeType="afterEffect">
                                  <p:stCondLst>
                                    <p:cond delay="0"/>
                                  </p:stCondLst>
                                  <p:childTnLst>
                                    <p:set>
                                      <p:cBhvr>
                                        <p:cTn id="72" dur="1" fill="hold">
                                          <p:stCondLst>
                                            <p:cond delay="499"/>
                                          </p:stCondLst>
                                        </p:cTn>
                                        <p:tgtEl>
                                          <p:spTgt spid="825371"/>
                                        </p:tgtEl>
                                        <p:attrNameLst>
                                          <p:attrName>style.visibility</p:attrName>
                                        </p:attrNameLst>
                                      </p:cBhvr>
                                      <p:to>
                                        <p:strVal val="visible"/>
                                      </p:to>
                                    </p:set>
                                  </p:childTnLst>
                                </p:cTn>
                              </p:par>
                            </p:childTnLst>
                          </p:cTn>
                        </p:par>
                        <p:par>
                          <p:cTn id="73" fill="hold">
                            <p:stCondLst>
                              <p:cond delay="11500"/>
                            </p:stCondLst>
                            <p:childTnLst>
                              <p:par>
                                <p:cTn id="74" presetID="1" presetClass="entr" presetSubtype="0" fill="hold" nodeType="afterEffect">
                                  <p:stCondLst>
                                    <p:cond delay="0"/>
                                  </p:stCondLst>
                                  <p:childTnLst>
                                    <p:set>
                                      <p:cBhvr>
                                        <p:cTn id="75" dur="1" fill="hold">
                                          <p:stCondLst>
                                            <p:cond delay="499"/>
                                          </p:stCondLst>
                                        </p:cTn>
                                        <p:tgtEl>
                                          <p:spTgt spid="825372"/>
                                        </p:tgtEl>
                                        <p:attrNameLst>
                                          <p:attrName>style.visibility</p:attrName>
                                        </p:attrNameLst>
                                      </p:cBhvr>
                                      <p:to>
                                        <p:strVal val="visible"/>
                                      </p:to>
                                    </p:set>
                                  </p:childTnLst>
                                </p:cTn>
                              </p:par>
                            </p:childTnLst>
                          </p:cTn>
                        </p:par>
                        <p:par>
                          <p:cTn id="76" fill="hold">
                            <p:stCondLst>
                              <p:cond delay="12000"/>
                            </p:stCondLst>
                            <p:childTnLst>
                              <p:par>
                                <p:cTn id="77" presetID="1" presetClass="entr" presetSubtype="0" fill="hold" nodeType="afterEffect">
                                  <p:stCondLst>
                                    <p:cond delay="0"/>
                                  </p:stCondLst>
                                  <p:childTnLst>
                                    <p:set>
                                      <p:cBhvr>
                                        <p:cTn id="78" dur="1" fill="hold">
                                          <p:stCondLst>
                                            <p:cond delay="499"/>
                                          </p:stCondLst>
                                        </p:cTn>
                                        <p:tgtEl>
                                          <p:spTgt spid="8253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4E86C073-6C15-4790-82CB-9B9D01DEF1F5}" type="slidenum">
              <a:rPr lang="en-US" altLang="zh-CN"/>
            </a:fld>
            <a:endParaRPr lang="en-US" altLang="zh-CN"/>
          </a:p>
        </p:txBody>
      </p:sp>
      <p:sp>
        <p:nvSpPr>
          <p:cNvPr id="827394" name="Rectangle 2"/>
          <p:cNvSpPr>
            <a:spLocks noGrp="1" noChangeArrowheads="1"/>
          </p:cNvSpPr>
          <p:nvPr>
            <p:ph type="title"/>
          </p:nvPr>
        </p:nvSpPr>
        <p:spPr/>
        <p:txBody>
          <a:bodyPr/>
          <a:lstStyle/>
          <a:p>
            <a:r>
              <a:rPr lang="zh-CN" altLang="en-US"/>
              <a:t>没有想象的那么简单！</a:t>
            </a:r>
            <a:endParaRPr lang="zh-CN" altLang="en-US"/>
          </a:p>
        </p:txBody>
      </p:sp>
      <p:sp>
        <p:nvSpPr>
          <p:cNvPr id="827395" name="Rectangle 3"/>
          <p:cNvSpPr>
            <a:spLocks noGrp="1" noChangeArrowheads="1"/>
          </p:cNvSpPr>
          <p:nvPr>
            <p:ph type="body" idx="1"/>
          </p:nvPr>
        </p:nvSpPr>
        <p:spPr/>
        <p:txBody>
          <a:bodyPr/>
          <a:lstStyle/>
          <a:p>
            <a:r>
              <a:rPr lang="en-US" altLang="zh-CN"/>
              <a:t>How many individuals in this picture?</a:t>
            </a:r>
            <a:endParaRPr lang="en-US" altLang="zh-CN"/>
          </a:p>
        </p:txBody>
      </p:sp>
      <p:pic>
        <p:nvPicPr>
          <p:cNvPr id="827396" name="Picture 4" descr="person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17739" y="2362201"/>
            <a:ext cx="6931025" cy="3694113"/>
          </a:xfrm>
          <a:prstGeom prst="rect">
            <a:avLst/>
          </a:prstGeom>
          <a:noFill/>
          <a:extLst>
            <a:ext uri="{909E8E84-426E-40DD-AFC4-6F175D3DCCD1}">
              <a14:hiddenFill xmlns:a14="http://schemas.microsoft.com/office/drawing/2010/main">
                <a:solidFill>
                  <a:srgbClr val="FFFFFF"/>
                </a:solidFill>
              </a14:hiddenFill>
            </a:ext>
          </a:extLst>
        </p:spPr>
      </p:pic>
      <p:pic>
        <p:nvPicPr>
          <p:cNvPr id="827397" name="Picture 5" descr="都是一个人"/>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1588" y="101600"/>
            <a:ext cx="9607550" cy="6540500"/>
          </a:xfrm>
          <a:prstGeom prst="rect">
            <a:avLst/>
          </a:prstGeom>
          <a:noFill/>
          <a:extLst>
            <a:ext uri="{909E8E84-426E-40DD-AFC4-6F175D3DCCD1}">
              <a14:hiddenFill xmlns:a14="http://schemas.microsoft.com/office/drawing/2010/main">
                <a:solidFill>
                  <a:srgbClr val="FFFFFF"/>
                </a:solidFill>
              </a14:hiddenFill>
            </a:ext>
          </a:extLst>
        </p:spPr>
      </p:pic>
      <p:sp>
        <p:nvSpPr>
          <p:cNvPr id="2" name="日期占位符 1"/>
          <p:cNvSpPr>
            <a:spLocks noGrp="1"/>
          </p:cNvSpPr>
          <p:nvPr>
            <p:ph type="dt" sz="half" idx="10"/>
          </p:nvPr>
        </p:nvSpPr>
        <p:spPr/>
        <p:txBody>
          <a:bodyPr/>
          <a:p>
            <a:fld id="{49828031-7604-4642-B102-9733DD188262}" type="datetime1">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8273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人脸的全局特征和局部特征</a:t>
            </a:r>
            <a:endParaRPr lang="zh-CN" altLang="en-US" dirty="0"/>
          </a:p>
        </p:txBody>
      </p:sp>
      <p:sp>
        <p:nvSpPr>
          <p:cNvPr id="3" name="内容占位符 2"/>
          <p:cNvSpPr>
            <a:spLocks noGrp="1"/>
          </p:cNvSpPr>
          <p:nvPr>
            <p:ph idx="1"/>
          </p:nvPr>
        </p:nvSpPr>
        <p:spPr/>
        <p:txBody>
          <a:bodyPr/>
          <a:lstStyle/>
          <a:p>
            <a:pPr marL="91440" lvl="1" indent="-91440">
              <a:spcBef>
                <a:spcPts val="1200"/>
              </a:spcBef>
              <a:spcAft>
                <a:spcPts val="200"/>
              </a:spcAft>
              <a:buSzPct val="100000"/>
              <a:buFont typeface="Calibri" panose="020F0502020204030204" pitchFamily="34" charset="0"/>
              <a:buChar char=" "/>
            </a:pPr>
            <a:r>
              <a:rPr lang="zh-CN" altLang="en-US" sz="2400" dirty="0"/>
              <a:t>全局特征主要包括人脸的肤色特征（比如白皙、黝黑）、总体轮廓（比如圆脸、鸭蛋脸、方脸、长脸等）、以及面部五官的分布特征（比如，在绘画界就有“国田由用，目甲风申”</a:t>
            </a:r>
            <a:r>
              <a:rPr lang="en-US" altLang="zh-CN" sz="2400" dirty="0"/>
              <a:t>8</a:t>
            </a:r>
            <a:r>
              <a:rPr lang="zh-CN" altLang="en-US" sz="2400" dirty="0"/>
              <a:t>种脸形之说），中医也将人脸按照总体结构特征划分为“金木水火土”五行（侧重人脸</a:t>
            </a:r>
            <a:r>
              <a:rPr lang="en-US" altLang="zh-CN" sz="2400" dirty="0"/>
              <a:t>3D</a:t>
            </a:r>
            <a:r>
              <a:rPr lang="zh-CN" altLang="en-US" sz="2400" dirty="0"/>
              <a:t>结构和肌肉凸凹情况）</a:t>
            </a:r>
            <a:endParaRPr lang="en-US" altLang="zh-CN" sz="2400" dirty="0"/>
          </a:p>
          <a:p>
            <a:pPr marL="91440" lvl="1" indent="-91440">
              <a:spcBef>
                <a:spcPts val="1200"/>
              </a:spcBef>
              <a:spcAft>
                <a:spcPts val="200"/>
              </a:spcAft>
              <a:buSzPct val="100000"/>
              <a:buFont typeface="Calibri" panose="020F0502020204030204" pitchFamily="34" charset="0"/>
              <a:buChar char=" "/>
            </a:pPr>
            <a:endParaRPr lang="en-US" altLang="zh-CN" sz="2400" dirty="0"/>
          </a:p>
          <a:p>
            <a:pPr marL="91440" lvl="1" indent="-91440">
              <a:spcBef>
                <a:spcPts val="1200"/>
              </a:spcBef>
              <a:spcAft>
                <a:spcPts val="200"/>
              </a:spcAft>
              <a:buSzPct val="100000"/>
              <a:buFont typeface="Calibri" panose="020F0502020204030204" pitchFamily="34" charset="0"/>
              <a:buChar char=" "/>
            </a:pPr>
            <a:endParaRPr lang="en-US" altLang="zh-CN" dirty="0"/>
          </a:p>
          <a:p>
            <a:pPr marL="91440" lvl="1" indent="-91440">
              <a:spcBef>
                <a:spcPts val="1200"/>
              </a:spcBef>
              <a:spcAft>
                <a:spcPts val="200"/>
              </a:spcAft>
              <a:buSzPct val="100000"/>
              <a:buFont typeface="Calibri" panose="020F0502020204030204" pitchFamily="34" charset="0"/>
              <a:buChar char=" "/>
            </a:pPr>
            <a:r>
              <a:rPr lang="zh-CN" altLang="en-US" sz="2400" dirty="0"/>
              <a:t>局部特征则主要指面部五官的特点，比如浓眉毛、丹凤眼、鹰勾鼻、大豁嘴、八字胡须、尖下巴等，以及面部的一些奇异特征，比如黑痣、伤痕、酒窝等等 </a:t>
            </a:r>
            <a:endParaRPr lang="zh-CN" altLang="en-US" sz="2400" dirty="0"/>
          </a:p>
          <a:p>
            <a:endParaRPr lang="zh-CN" altLang="en-US" dirty="0"/>
          </a:p>
        </p:txBody>
      </p:sp>
      <p:sp>
        <p:nvSpPr>
          <p:cNvPr id="4" name="日期占位符 3"/>
          <p:cNvSpPr>
            <a:spLocks noGrp="1"/>
          </p:cNvSpPr>
          <p:nvPr>
            <p:ph type="dt" sz="half" idx="10"/>
          </p:nvPr>
        </p:nvSpPr>
        <p:spPr/>
        <p:txBody>
          <a:bodyPr/>
          <a:p>
            <a:fld id="{49828031-7604-4642-B102-9733DD188262}" type="datetime1">
              <a:rPr lang="zh-CN" altLang="en-US" smtClean="0"/>
            </a:fld>
            <a:endParaRPr lang="zh-CN" altLang="en-US"/>
          </a:p>
        </p:txBody>
      </p:sp>
      <p:sp>
        <p:nvSpPr>
          <p:cNvPr id="5" name="灯片编号占位符 4"/>
          <p:cNvSpPr>
            <a:spLocks noGrp="1"/>
          </p:cNvSpPr>
          <p:nvPr>
            <p:ph type="sldNum" sz="quarter" idx="12"/>
          </p:nvPr>
        </p:nvSpPr>
        <p:spPr/>
        <p:txBody>
          <a:bodyPr/>
          <a:p>
            <a:fld id="{9722BAEB-083D-4A6C-A993-799C83716A5E}" type="slidenum">
              <a:rPr lang="zh-CN" altLang="en-US" smtClean="0"/>
            </a:fld>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5"/>
          <p:cNvSpPr>
            <a:spLocks noGrp="1"/>
          </p:cNvSpPr>
          <p:nvPr>
            <p:ph type="sldNum" sz="quarter" idx="12"/>
          </p:nvPr>
        </p:nvSpPr>
        <p:spPr/>
        <p:txBody>
          <a:bodyPr/>
          <a:lstStyle/>
          <a:p>
            <a:fld id="{0EB4DC0D-01BE-4E3A-BADD-96BCC704A1AA}" type="slidenum">
              <a:rPr lang="en-US" altLang="zh-CN"/>
            </a:fld>
            <a:endParaRPr lang="en-US" altLang="zh-CN"/>
          </a:p>
        </p:txBody>
      </p:sp>
      <p:sp>
        <p:nvSpPr>
          <p:cNvPr id="756738" name="Rectangle 2"/>
          <p:cNvSpPr>
            <a:spLocks noGrp="1" noChangeArrowheads="1"/>
          </p:cNvSpPr>
          <p:nvPr>
            <p:ph type="title"/>
          </p:nvPr>
        </p:nvSpPr>
        <p:spPr/>
        <p:txBody>
          <a:bodyPr/>
          <a:lstStyle/>
          <a:p>
            <a:r>
              <a:rPr lang="zh-CN" altLang="en-US"/>
              <a:t>局部特征 </a:t>
            </a:r>
            <a:r>
              <a:rPr lang="en-US" altLang="zh-CN"/>
              <a:t>vs </a:t>
            </a:r>
            <a:r>
              <a:rPr lang="zh-CN" altLang="en-US"/>
              <a:t>全局特征</a:t>
            </a:r>
            <a:endParaRPr lang="zh-CN" altLang="en-US"/>
          </a:p>
        </p:txBody>
      </p:sp>
      <p:sp>
        <p:nvSpPr>
          <p:cNvPr id="756739" name="Rectangle 3"/>
          <p:cNvSpPr>
            <a:spLocks noGrp="1" noChangeArrowheads="1"/>
          </p:cNvSpPr>
          <p:nvPr>
            <p:ph type="body" idx="1"/>
          </p:nvPr>
        </p:nvSpPr>
        <p:spPr/>
        <p:txBody>
          <a:bodyPr/>
          <a:lstStyle/>
          <a:p>
            <a:r>
              <a:rPr lang="zh-CN" altLang="en-US"/>
              <a:t>明星漫画：夸大了独特之处</a:t>
            </a:r>
            <a:endParaRPr lang="zh-CN" altLang="en-US"/>
          </a:p>
          <a:p>
            <a:pPr lvl="1"/>
            <a:r>
              <a:rPr lang="zh-CN" altLang="en-US"/>
              <a:t>问题：</a:t>
            </a:r>
            <a:r>
              <a:rPr lang="en-US" altLang="zh-CN"/>
              <a:t>How to find these salient features automatically? </a:t>
            </a:r>
            <a:endParaRPr lang="en-US" altLang="zh-CN"/>
          </a:p>
        </p:txBody>
      </p:sp>
      <p:grpSp>
        <p:nvGrpSpPr>
          <p:cNvPr id="756740" name="Group 4"/>
          <p:cNvGrpSpPr/>
          <p:nvPr/>
        </p:nvGrpSpPr>
        <p:grpSpPr bwMode="auto">
          <a:xfrm>
            <a:off x="2036286" y="2779819"/>
            <a:ext cx="8180388" cy="3089275"/>
            <a:chOff x="594" y="2016"/>
            <a:chExt cx="4758" cy="1946"/>
          </a:xfrm>
        </p:grpSpPr>
        <p:pic>
          <p:nvPicPr>
            <p:cNvPr id="756741" name="Picture 5" descr="明星漫画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86" y="2019"/>
              <a:ext cx="2592" cy="1943"/>
            </a:xfrm>
            <a:prstGeom prst="rect">
              <a:avLst/>
            </a:prstGeom>
            <a:noFill/>
            <a:extLst>
              <a:ext uri="{909E8E84-426E-40DD-AFC4-6F175D3DCCD1}">
                <a14:hiddenFill xmlns:a14="http://schemas.microsoft.com/office/drawing/2010/main">
                  <a:solidFill>
                    <a:srgbClr val="FFFFFF"/>
                  </a:solidFill>
                </a14:hiddenFill>
              </a:ext>
            </a:extLst>
          </p:spPr>
        </p:pic>
        <p:pic>
          <p:nvPicPr>
            <p:cNvPr id="756742" name="Picture 6" descr="明星漫画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 y="2016"/>
              <a:ext cx="2593" cy="1944"/>
            </a:xfrm>
            <a:prstGeom prst="rect">
              <a:avLst/>
            </a:prstGeom>
            <a:noFill/>
            <a:extLst>
              <a:ext uri="{909E8E84-426E-40DD-AFC4-6F175D3DCCD1}">
                <a14:hiddenFill xmlns:a14="http://schemas.microsoft.com/office/drawing/2010/main">
                  <a:solidFill>
                    <a:srgbClr val="FFFFFF"/>
                  </a:solidFill>
                </a14:hiddenFill>
              </a:ext>
            </a:extLst>
          </p:spPr>
        </p:pic>
        <p:pic>
          <p:nvPicPr>
            <p:cNvPr id="756743" name="Picture 7" descr="明星漫画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 y="2184"/>
              <a:ext cx="1064" cy="1584"/>
            </a:xfrm>
            <a:prstGeom prst="rect">
              <a:avLst/>
            </a:prstGeom>
            <a:noFill/>
            <a:extLst>
              <a:ext uri="{909E8E84-426E-40DD-AFC4-6F175D3DCCD1}">
                <a14:hiddenFill xmlns:a14="http://schemas.microsoft.com/office/drawing/2010/main">
                  <a:solidFill>
                    <a:srgbClr val="FFFFFF"/>
                  </a:solidFill>
                </a14:hiddenFill>
              </a:ext>
            </a:extLst>
          </p:spPr>
        </p:pic>
        <p:pic>
          <p:nvPicPr>
            <p:cNvPr id="756744" name="Picture 8" descr="明星漫画-陈佩斯"/>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 y="2202"/>
              <a:ext cx="867" cy="1536"/>
            </a:xfrm>
            <a:prstGeom prst="rect">
              <a:avLst/>
            </a:prstGeom>
            <a:noFill/>
            <a:extLst>
              <a:ext uri="{909E8E84-426E-40DD-AFC4-6F175D3DCCD1}">
                <a14:hiddenFill xmlns:a14="http://schemas.microsoft.com/office/drawing/2010/main">
                  <a:solidFill>
                    <a:srgbClr val="FFFFFF"/>
                  </a:solidFill>
                </a14:hiddenFill>
              </a:ext>
            </a:extLst>
          </p:spPr>
        </p:pic>
        <p:pic>
          <p:nvPicPr>
            <p:cNvPr id="756745" name="Picture 9" descr="明星漫画-崔永元"/>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0" y="2193"/>
              <a:ext cx="912" cy="1536"/>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日期占位符 1"/>
          <p:cNvSpPr>
            <a:spLocks noGrp="1"/>
          </p:cNvSpPr>
          <p:nvPr>
            <p:ph type="dt" sz="half" idx="10"/>
          </p:nvPr>
        </p:nvSpPr>
        <p:spPr/>
        <p:txBody>
          <a:bodyPr/>
          <a:p>
            <a:fld id="{49828031-7604-4642-B102-9733DD188262}" type="datetime1">
              <a:rPr lang="zh-CN" altLang="en-US" smtClean="0"/>
            </a:fld>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人工智能的背景</a:t>
            </a:r>
            <a:r>
              <a:rPr lang="en-US" altLang="zh-CN" dirty="0" smtClean="0"/>
              <a:t>-</a:t>
            </a:r>
            <a:r>
              <a:rPr lang="zh-CN" altLang="en-US" dirty="0" smtClean="0"/>
              <a:t>纪元前</a:t>
            </a:r>
            <a:endParaRPr lang="zh-CN" altLang="en-US" dirty="0" smtClean="0"/>
          </a:p>
        </p:txBody>
      </p:sp>
      <p:sp>
        <p:nvSpPr>
          <p:cNvPr id="3" name="内容占位符 2"/>
          <p:cNvSpPr>
            <a:spLocks noGrp="1"/>
          </p:cNvSpPr>
          <p:nvPr>
            <p:ph idx="1"/>
          </p:nvPr>
        </p:nvSpPr>
        <p:spPr/>
        <p:txBody>
          <a:bodyPr>
            <a:normAutofit lnSpcReduction="10000"/>
          </a:bodyPr>
          <a:lstStyle/>
          <a:p>
            <a:r>
              <a:rPr kumimoji="1" lang="zh-CN" altLang="en-US" b="1" dirty="0"/>
              <a:t>神话，幻想和预言中的</a:t>
            </a:r>
            <a:r>
              <a:rPr kumimoji="1" lang="en-US" altLang="zh-CN" b="1" dirty="0" smtClean="0"/>
              <a:t>AI</a:t>
            </a:r>
            <a:endParaRPr kumimoji="1" lang="en-US" altLang="zh-CN" b="1" dirty="0" smtClean="0"/>
          </a:p>
          <a:p>
            <a:pPr marL="0" indent="0">
              <a:buNone/>
            </a:pPr>
            <a:r>
              <a:rPr kumimoji="1" lang="zh-CN" altLang="en-US" dirty="0"/>
              <a:t>希腊神话中已经出现了机械人和人造人</a:t>
            </a:r>
            <a:r>
              <a:rPr kumimoji="1" lang="en-US" altLang="zh-CN" dirty="0"/>
              <a:t>,</a:t>
            </a:r>
            <a:r>
              <a:rPr kumimoji="1" lang="zh-CN" altLang="en-US" dirty="0"/>
              <a:t>如赫淮斯托斯的黄金机器人和皮格马利翁的伽拉忒亚</a:t>
            </a:r>
            <a:r>
              <a:rPr kumimoji="1" lang="zh-CN" altLang="en-US" dirty="0" smtClean="0"/>
              <a:t>。</a:t>
            </a:r>
            <a:endParaRPr kumimoji="1" lang="en-US" altLang="zh-CN" dirty="0" smtClean="0"/>
          </a:p>
          <a:p>
            <a:r>
              <a:rPr kumimoji="1" lang="zh-CN" altLang="en-US" b="1" dirty="0" smtClean="0"/>
              <a:t>自动人偶</a:t>
            </a:r>
            <a:endParaRPr kumimoji="1" lang="en-US" altLang="zh-CN" b="1" dirty="0" smtClean="0"/>
          </a:p>
          <a:p>
            <a:pPr marL="0" indent="0">
              <a:buNone/>
            </a:pPr>
            <a:r>
              <a:rPr kumimoji="1" lang="zh-CN" altLang="en-US" dirty="0"/>
              <a:t>许多文明中都有创造自动人偶的杰出工匠</a:t>
            </a:r>
            <a:r>
              <a:rPr kumimoji="1" lang="zh-CN" altLang="en-US" dirty="0" smtClean="0"/>
              <a:t>，</a:t>
            </a:r>
            <a:endParaRPr kumimoji="1" lang="en-US" altLang="zh-CN" dirty="0" smtClean="0"/>
          </a:p>
          <a:p>
            <a:pPr marL="0" indent="0">
              <a:buNone/>
            </a:pPr>
            <a:r>
              <a:rPr kumimoji="1" lang="zh-CN" altLang="en-US" dirty="0" smtClean="0"/>
              <a:t>例如</a:t>
            </a:r>
            <a:r>
              <a:rPr kumimoji="1" lang="zh-CN" altLang="en-US" dirty="0"/>
              <a:t>偃师（中国西周</a:t>
            </a:r>
            <a:r>
              <a:rPr kumimoji="1" lang="zh-CN" altLang="en-US" dirty="0" smtClean="0"/>
              <a:t>），</a:t>
            </a:r>
            <a:r>
              <a:rPr kumimoji="1" lang="zh-CN" altLang="en-US" dirty="0"/>
              <a:t>希罗（</a:t>
            </a:r>
            <a:r>
              <a:rPr kumimoji="1" lang="zh-CN" altLang="en-US" dirty="0" smtClean="0"/>
              <a:t>希腊</a:t>
            </a:r>
            <a:r>
              <a:rPr kumimoji="1" lang="zh-CN" altLang="en-US" dirty="0"/>
              <a:t>）</a:t>
            </a:r>
            <a:r>
              <a:rPr kumimoji="1" lang="zh-CN" altLang="en-US" dirty="0" smtClean="0"/>
              <a:t>，</a:t>
            </a:r>
            <a:endParaRPr kumimoji="1" lang="en-US" altLang="zh-CN" dirty="0" smtClean="0"/>
          </a:p>
          <a:p>
            <a:pPr marL="0" indent="0">
              <a:buNone/>
            </a:pPr>
            <a:r>
              <a:rPr kumimoji="1" lang="zh-CN" altLang="en-US" dirty="0" smtClean="0"/>
              <a:t>加扎利和</a:t>
            </a:r>
            <a:r>
              <a:rPr kumimoji="1" lang="en-US" altLang="zh-CN" dirty="0"/>
              <a:t>Wolfgang von </a:t>
            </a:r>
            <a:r>
              <a:rPr kumimoji="1" lang="en-US" altLang="zh-CN" dirty="0" err="1" smtClean="0"/>
              <a:t>Kempelen</a:t>
            </a:r>
            <a:r>
              <a:rPr kumimoji="1" lang="en-US" altLang="zh-CN" dirty="0" smtClean="0"/>
              <a:t> </a:t>
            </a:r>
            <a:r>
              <a:rPr kumimoji="1" lang="zh-CN" altLang="en-US" dirty="0"/>
              <a:t>等等。</a:t>
            </a:r>
            <a:endParaRPr kumimoji="1" lang="zh-CN" altLang="en-US" dirty="0"/>
          </a:p>
          <a:p>
            <a:pPr marL="0" indent="0">
              <a:buNone/>
            </a:pPr>
            <a:r>
              <a:rPr kumimoji="1" lang="zh-CN" altLang="en-US" dirty="0"/>
              <a:t>已知最古老的“机器人”是古埃及和古</a:t>
            </a:r>
            <a:r>
              <a:rPr kumimoji="1" lang="zh-CN" altLang="en-US" dirty="0" smtClean="0"/>
              <a:t>希</a:t>
            </a:r>
            <a:endParaRPr kumimoji="1" lang="en-US" altLang="zh-CN" dirty="0" smtClean="0"/>
          </a:p>
          <a:p>
            <a:pPr marL="0" indent="0">
              <a:buNone/>
            </a:pPr>
            <a:r>
              <a:rPr kumimoji="1" lang="zh-CN" altLang="en-US" dirty="0" smtClean="0"/>
              <a:t>腊</a:t>
            </a:r>
            <a:r>
              <a:rPr kumimoji="1" lang="zh-CN" altLang="en-US" dirty="0"/>
              <a:t>的圣像</a:t>
            </a:r>
            <a:endParaRPr kumimoji="1" lang="zh-CN" altLang="en-US" dirty="0"/>
          </a:p>
          <a:p>
            <a:endParaRPr kumimoji="1" lang="en-US" altLang="zh-CN" dirty="0" smtClean="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798777" y="3462215"/>
            <a:ext cx="3276600" cy="2184400"/>
          </a:xfrm>
          <a:prstGeom prst="rect">
            <a:avLst/>
          </a:prstGeom>
        </p:spPr>
      </p:pic>
      <p:sp>
        <p:nvSpPr>
          <p:cNvPr id="5" name="日期占位符 4"/>
          <p:cNvSpPr>
            <a:spLocks noGrp="1"/>
          </p:cNvSpPr>
          <p:nvPr>
            <p:ph type="dt" sz="half" idx="10"/>
          </p:nvPr>
        </p:nvSpPr>
        <p:spPr/>
        <p:txBody>
          <a:bodyPr/>
          <a:p>
            <a:fld id="{49828031-7604-4642-B102-9733DD188262}" type="datetime1">
              <a:rPr lang="zh-CN" altLang="en-US" smtClean="0"/>
            </a:fld>
            <a:endParaRPr lang="zh-CN" altLang="en-US"/>
          </a:p>
        </p:txBody>
      </p:sp>
      <p:sp>
        <p:nvSpPr>
          <p:cNvPr id="6" name="灯片编号占位符 5"/>
          <p:cNvSpPr>
            <a:spLocks noGrp="1"/>
          </p:cNvSpPr>
          <p:nvPr>
            <p:ph type="sldNum" sz="quarter" idx="12"/>
          </p:nvPr>
        </p:nvSpPr>
        <p:spPr/>
        <p:txBody>
          <a:bodyPr/>
          <a:p>
            <a:fld id="{9722BAEB-083D-4A6C-A993-799C83716A5E}" type="slidenum">
              <a:rPr lang="zh-CN" altLang="en-US" smtClean="0"/>
            </a:fld>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5"/>
          <p:cNvSpPr>
            <a:spLocks noGrp="1"/>
          </p:cNvSpPr>
          <p:nvPr>
            <p:ph type="sldNum" sz="quarter" idx="12"/>
          </p:nvPr>
        </p:nvSpPr>
        <p:spPr/>
        <p:txBody>
          <a:bodyPr/>
          <a:lstStyle/>
          <a:p>
            <a:fld id="{60C5E473-5072-4990-B661-AC8955B78465}" type="slidenum">
              <a:rPr lang="en-US" altLang="zh-CN"/>
            </a:fld>
            <a:endParaRPr lang="en-US" altLang="zh-CN"/>
          </a:p>
        </p:txBody>
      </p:sp>
      <p:sp>
        <p:nvSpPr>
          <p:cNvPr id="757762" name="Rectangle 2"/>
          <p:cNvSpPr>
            <a:spLocks noGrp="1" noChangeArrowheads="1"/>
          </p:cNvSpPr>
          <p:nvPr>
            <p:ph type="title"/>
          </p:nvPr>
        </p:nvSpPr>
        <p:spPr/>
        <p:txBody>
          <a:bodyPr/>
          <a:lstStyle/>
          <a:p>
            <a:r>
              <a:rPr lang="zh-CN" altLang="en-US"/>
              <a:t>局部特征 </a:t>
            </a:r>
            <a:r>
              <a:rPr lang="en-US" altLang="zh-CN"/>
              <a:t>vs </a:t>
            </a:r>
            <a:r>
              <a:rPr lang="zh-CN" altLang="en-US"/>
              <a:t>全局特征</a:t>
            </a:r>
            <a:endParaRPr lang="zh-CN" altLang="en-US"/>
          </a:p>
        </p:txBody>
      </p:sp>
      <p:sp>
        <p:nvSpPr>
          <p:cNvPr id="757763" name="Rectangle 3"/>
          <p:cNvSpPr>
            <a:spLocks noGrp="1" noChangeArrowheads="1"/>
          </p:cNvSpPr>
          <p:nvPr>
            <p:ph type="body" idx="1"/>
          </p:nvPr>
        </p:nvSpPr>
        <p:spPr/>
        <p:txBody>
          <a:bodyPr/>
          <a:lstStyle/>
          <a:p>
            <a:r>
              <a:rPr lang="en-US" altLang="zh-CN" dirty="0"/>
              <a:t>Thatcher Illusion </a:t>
            </a:r>
            <a:endParaRPr lang="en-US" altLang="zh-CN" dirty="0"/>
          </a:p>
        </p:txBody>
      </p:sp>
      <p:grpSp>
        <p:nvGrpSpPr>
          <p:cNvPr id="757764" name="Group 4"/>
          <p:cNvGrpSpPr/>
          <p:nvPr/>
        </p:nvGrpSpPr>
        <p:grpSpPr bwMode="auto">
          <a:xfrm>
            <a:off x="3597173" y="1845734"/>
            <a:ext cx="4741862" cy="2092325"/>
            <a:chOff x="1488" y="1440"/>
            <a:chExt cx="2758" cy="1318"/>
          </a:xfrm>
        </p:grpSpPr>
        <p:pic>
          <p:nvPicPr>
            <p:cNvPr id="757765" name="Picture 5" descr="撒切尔夫人倒像问题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88" y="1440"/>
              <a:ext cx="1318" cy="1318"/>
            </a:xfrm>
            <a:prstGeom prst="rect">
              <a:avLst/>
            </a:prstGeom>
            <a:noFill/>
            <a:extLst>
              <a:ext uri="{909E8E84-426E-40DD-AFC4-6F175D3DCCD1}">
                <a14:hiddenFill xmlns:a14="http://schemas.microsoft.com/office/drawing/2010/main">
                  <a:solidFill>
                    <a:srgbClr val="FFFFFF"/>
                  </a:solidFill>
                </a14:hiddenFill>
              </a:ext>
            </a:extLst>
          </p:spPr>
        </p:pic>
        <p:pic>
          <p:nvPicPr>
            <p:cNvPr id="757766" name="Picture 6" descr="撒切尔夫人倒像问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 y="1440"/>
              <a:ext cx="1318" cy="13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7767" name="Group 7"/>
          <p:cNvGrpSpPr/>
          <p:nvPr/>
        </p:nvGrpSpPr>
        <p:grpSpPr bwMode="auto">
          <a:xfrm>
            <a:off x="3597173" y="4046433"/>
            <a:ext cx="4741862" cy="2098675"/>
            <a:chOff x="1488" y="2806"/>
            <a:chExt cx="2758" cy="1322"/>
          </a:xfrm>
        </p:grpSpPr>
        <p:pic>
          <p:nvPicPr>
            <p:cNvPr id="757768" name="Picture 8" descr="撒切尔夫人倒像问题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8" y="2810"/>
              <a:ext cx="1318" cy="1318"/>
            </a:xfrm>
            <a:prstGeom prst="rect">
              <a:avLst/>
            </a:prstGeom>
            <a:noFill/>
            <a:extLst>
              <a:ext uri="{909E8E84-426E-40DD-AFC4-6F175D3DCCD1}">
                <a14:hiddenFill xmlns:a14="http://schemas.microsoft.com/office/drawing/2010/main">
                  <a:solidFill>
                    <a:srgbClr val="FFFFFF"/>
                  </a:solidFill>
                </a14:hiddenFill>
              </a:ext>
            </a:extLst>
          </p:spPr>
        </p:pic>
        <p:pic>
          <p:nvPicPr>
            <p:cNvPr id="757769" name="Picture 9" descr="撒切尔夫人倒像问题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8" y="2806"/>
              <a:ext cx="1318" cy="1318"/>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日期占位符 1"/>
          <p:cNvSpPr>
            <a:spLocks noGrp="1"/>
          </p:cNvSpPr>
          <p:nvPr>
            <p:ph type="dt" sz="half" idx="10"/>
          </p:nvPr>
        </p:nvSpPr>
        <p:spPr/>
        <p:txBody>
          <a:bodyPr/>
          <a:p>
            <a:fld id="{49828031-7604-4642-B102-9733DD188262}" type="datetime1">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4" fill="hold" nodeType="clickEffect">
                                  <p:stCondLst>
                                    <p:cond delay="0"/>
                                  </p:stCondLst>
                                  <p:childTnLst>
                                    <p:set>
                                      <p:cBhvr>
                                        <p:cTn id="6" dur="1" fill="hold">
                                          <p:stCondLst>
                                            <p:cond delay="0"/>
                                          </p:stCondLst>
                                        </p:cTn>
                                        <p:tgtEl>
                                          <p:spTgt spid="757764"/>
                                        </p:tgtEl>
                                        <p:attrNameLst>
                                          <p:attrName>style.visibility</p:attrName>
                                        </p:attrNameLst>
                                      </p:cBhvr>
                                      <p:to>
                                        <p:strVal val="visible"/>
                                      </p:to>
                                    </p:set>
                                    <p:anim calcmode="lin" valueType="num">
                                      <p:cBhvr>
                                        <p:cTn id="7" dur="500" fill="hold"/>
                                        <p:tgtEl>
                                          <p:spTgt spid="757764"/>
                                        </p:tgtEl>
                                        <p:attrNameLst>
                                          <p:attrName>ppt_x</p:attrName>
                                        </p:attrNameLst>
                                      </p:cBhvr>
                                      <p:tavLst>
                                        <p:tav tm="0">
                                          <p:val>
                                            <p:strVal val="#ppt_x"/>
                                          </p:val>
                                        </p:tav>
                                        <p:tav tm="100000">
                                          <p:val>
                                            <p:strVal val="#ppt_x"/>
                                          </p:val>
                                        </p:tav>
                                      </p:tavLst>
                                    </p:anim>
                                    <p:anim calcmode="lin" valueType="num">
                                      <p:cBhvr>
                                        <p:cTn id="8" dur="500" fill="hold"/>
                                        <p:tgtEl>
                                          <p:spTgt spid="757764"/>
                                        </p:tgtEl>
                                        <p:attrNameLst>
                                          <p:attrName>ppt_y</p:attrName>
                                        </p:attrNameLst>
                                      </p:cBhvr>
                                      <p:tavLst>
                                        <p:tav tm="0">
                                          <p:val>
                                            <p:strVal val="#ppt_y+#ppt_h/2"/>
                                          </p:val>
                                        </p:tav>
                                        <p:tav tm="100000">
                                          <p:val>
                                            <p:strVal val="#ppt_y"/>
                                          </p:val>
                                        </p:tav>
                                      </p:tavLst>
                                    </p:anim>
                                    <p:anim calcmode="lin" valueType="num">
                                      <p:cBhvr>
                                        <p:cTn id="9" dur="500" fill="hold"/>
                                        <p:tgtEl>
                                          <p:spTgt spid="757764"/>
                                        </p:tgtEl>
                                        <p:attrNameLst>
                                          <p:attrName>ppt_w</p:attrName>
                                        </p:attrNameLst>
                                      </p:cBhvr>
                                      <p:tavLst>
                                        <p:tav tm="0">
                                          <p:val>
                                            <p:strVal val="#ppt_w"/>
                                          </p:val>
                                        </p:tav>
                                        <p:tav tm="100000">
                                          <p:val>
                                            <p:strVal val="#ppt_w"/>
                                          </p:val>
                                        </p:tav>
                                      </p:tavLst>
                                    </p:anim>
                                    <p:anim calcmode="lin" valueType="num">
                                      <p:cBhvr>
                                        <p:cTn id="10" dur="500" fill="hold"/>
                                        <p:tgtEl>
                                          <p:spTgt spid="757764"/>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1" fill="hold" nodeType="clickEffect">
                                  <p:stCondLst>
                                    <p:cond delay="0"/>
                                  </p:stCondLst>
                                  <p:childTnLst>
                                    <p:set>
                                      <p:cBhvr>
                                        <p:cTn id="14" dur="1" fill="hold">
                                          <p:stCondLst>
                                            <p:cond delay="0"/>
                                          </p:stCondLst>
                                        </p:cTn>
                                        <p:tgtEl>
                                          <p:spTgt spid="757767"/>
                                        </p:tgtEl>
                                        <p:attrNameLst>
                                          <p:attrName>style.visibility</p:attrName>
                                        </p:attrNameLst>
                                      </p:cBhvr>
                                      <p:to>
                                        <p:strVal val="visible"/>
                                      </p:to>
                                    </p:set>
                                    <p:anim calcmode="lin" valueType="num">
                                      <p:cBhvr>
                                        <p:cTn id="15" dur="500" fill="hold"/>
                                        <p:tgtEl>
                                          <p:spTgt spid="757767"/>
                                        </p:tgtEl>
                                        <p:attrNameLst>
                                          <p:attrName>ppt_x</p:attrName>
                                        </p:attrNameLst>
                                      </p:cBhvr>
                                      <p:tavLst>
                                        <p:tav tm="0">
                                          <p:val>
                                            <p:strVal val="#ppt_x"/>
                                          </p:val>
                                        </p:tav>
                                        <p:tav tm="100000">
                                          <p:val>
                                            <p:strVal val="#ppt_x"/>
                                          </p:val>
                                        </p:tav>
                                      </p:tavLst>
                                    </p:anim>
                                    <p:anim calcmode="lin" valueType="num">
                                      <p:cBhvr>
                                        <p:cTn id="16" dur="500" fill="hold"/>
                                        <p:tgtEl>
                                          <p:spTgt spid="757767"/>
                                        </p:tgtEl>
                                        <p:attrNameLst>
                                          <p:attrName>ppt_y</p:attrName>
                                        </p:attrNameLst>
                                      </p:cBhvr>
                                      <p:tavLst>
                                        <p:tav tm="0">
                                          <p:val>
                                            <p:strVal val="#ppt_y-#ppt_h/2"/>
                                          </p:val>
                                        </p:tav>
                                        <p:tav tm="100000">
                                          <p:val>
                                            <p:strVal val="#ppt_y"/>
                                          </p:val>
                                        </p:tav>
                                      </p:tavLst>
                                    </p:anim>
                                    <p:anim calcmode="lin" valueType="num">
                                      <p:cBhvr>
                                        <p:cTn id="17" dur="500" fill="hold"/>
                                        <p:tgtEl>
                                          <p:spTgt spid="757767"/>
                                        </p:tgtEl>
                                        <p:attrNameLst>
                                          <p:attrName>ppt_w</p:attrName>
                                        </p:attrNameLst>
                                      </p:cBhvr>
                                      <p:tavLst>
                                        <p:tav tm="0">
                                          <p:val>
                                            <p:strVal val="#ppt_w"/>
                                          </p:val>
                                        </p:tav>
                                        <p:tav tm="100000">
                                          <p:val>
                                            <p:strVal val="#ppt_w"/>
                                          </p:val>
                                        </p:tav>
                                      </p:tavLst>
                                    </p:anim>
                                    <p:anim calcmode="lin" valueType="num">
                                      <p:cBhvr>
                                        <p:cTn id="18" dur="500" fill="hold"/>
                                        <p:tgtEl>
                                          <p:spTgt spid="75776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D1565DA8-9762-4944-AEDD-2ABD42E18639}" type="slidenum">
              <a:rPr lang="en-US" altLang="zh-CN"/>
            </a:fld>
            <a:endParaRPr lang="en-US" altLang="zh-CN"/>
          </a:p>
        </p:txBody>
      </p:sp>
      <p:sp>
        <p:nvSpPr>
          <p:cNvPr id="818182" name="Rectangle 6"/>
          <p:cNvSpPr>
            <a:spLocks noGrp="1" noChangeArrowheads="1"/>
          </p:cNvSpPr>
          <p:nvPr>
            <p:ph type="title"/>
          </p:nvPr>
        </p:nvSpPr>
        <p:spPr/>
        <p:txBody>
          <a:bodyPr/>
          <a:lstStyle/>
          <a:p>
            <a:r>
              <a:rPr lang="zh-CN" altLang="en-GB" sz="3600"/>
              <a:t>人类视觉识别系统特性简介及其借鉴意义</a:t>
            </a:r>
            <a:endParaRPr lang="zh-CN" altLang="en-US" sz="3600"/>
          </a:p>
        </p:txBody>
      </p:sp>
      <p:sp>
        <p:nvSpPr>
          <p:cNvPr id="818183" name="Rectangle 7"/>
          <p:cNvSpPr>
            <a:spLocks noGrp="1" noChangeArrowheads="1"/>
          </p:cNvSpPr>
          <p:nvPr>
            <p:ph type="body" idx="1"/>
          </p:nvPr>
        </p:nvSpPr>
        <p:spPr/>
        <p:txBody>
          <a:bodyPr>
            <a:normAutofit lnSpcReduction="20000"/>
          </a:bodyPr>
          <a:lstStyle/>
          <a:p>
            <a:pPr>
              <a:lnSpc>
                <a:spcPct val="120000"/>
              </a:lnSpc>
            </a:pPr>
            <a:r>
              <a:rPr lang="zh-CN" altLang="en-US" sz="2400" dirty="0"/>
              <a:t>面部特征对识别的重要性分析 </a:t>
            </a:r>
            <a:endParaRPr lang="zh-CN" altLang="en-US" sz="2400" dirty="0"/>
          </a:p>
          <a:p>
            <a:pPr lvl="1">
              <a:lnSpc>
                <a:spcPct val="120000"/>
              </a:lnSpc>
            </a:pPr>
            <a:r>
              <a:rPr lang="zh-CN" altLang="en-US" sz="2000" dirty="0"/>
              <a:t>不同的面部区域对人脸识别的重要性是不同的，一般认为面部轮廓、眼睛和嘴巴等特征对人脸识别是更重要的，人脸的上半区域对识别的意义明显比下半区域重要；鼻子在侧面人脸识别中的重要性要高于其他特征</a:t>
            </a:r>
            <a:endParaRPr lang="zh-CN" altLang="en-US" sz="2000" dirty="0"/>
          </a:p>
          <a:p>
            <a:pPr>
              <a:lnSpc>
                <a:spcPct val="120000"/>
              </a:lnSpc>
            </a:pPr>
            <a:r>
              <a:rPr lang="zh-CN" altLang="en-US" sz="2400" dirty="0"/>
              <a:t>异族人脸识别困难现象</a:t>
            </a:r>
            <a:endParaRPr lang="zh-CN" altLang="en-US" sz="2400" dirty="0"/>
          </a:p>
          <a:p>
            <a:pPr lvl="1">
              <a:lnSpc>
                <a:spcPct val="120000"/>
              </a:lnSpc>
            </a:pPr>
            <a:r>
              <a:rPr lang="zh-CN" altLang="en-US" sz="2000" dirty="0"/>
              <a:t>这涉及到识别算法的适应性和泛化能力问题，一方面可能需要尽可能大的学习集，另一方面也需要学习集必须具有较大的覆盖能力  </a:t>
            </a:r>
            <a:endParaRPr lang="zh-CN" altLang="en-US" sz="2000" dirty="0"/>
          </a:p>
          <a:p>
            <a:pPr>
              <a:lnSpc>
                <a:spcPct val="120000"/>
              </a:lnSpc>
            </a:pPr>
            <a:r>
              <a:rPr lang="zh-CN" altLang="en-US" sz="2400" dirty="0"/>
              <a:t>性别和年龄阶段对于识别性能的影响 </a:t>
            </a:r>
            <a:endParaRPr lang="zh-CN" altLang="en-US" sz="2400" dirty="0"/>
          </a:p>
          <a:p>
            <a:pPr lvl="1">
              <a:lnSpc>
                <a:spcPct val="120000"/>
              </a:lnSpc>
            </a:pPr>
            <a:r>
              <a:rPr lang="zh-CN" altLang="en-US" sz="2000" dirty="0"/>
              <a:t>女性要比男性更难识别（为什么？请思考）</a:t>
            </a:r>
            <a:endParaRPr lang="zh-CN" altLang="en-US" sz="2000" dirty="0"/>
          </a:p>
          <a:p>
            <a:pPr lvl="1">
              <a:lnSpc>
                <a:spcPct val="120000"/>
              </a:lnSpc>
            </a:pPr>
            <a:r>
              <a:rPr lang="zh-CN" altLang="en-US" sz="2000" dirty="0"/>
              <a:t>年轻人比老年人更难识别 （为什么？请思考）</a:t>
            </a:r>
            <a:endParaRPr lang="zh-CN" altLang="en-US" sz="2000" dirty="0"/>
          </a:p>
        </p:txBody>
      </p:sp>
      <p:sp>
        <p:nvSpPr>
          <p:cNvPr id="2" name="日期占位符 1"/>
          <p:cNvSpPr>
            <a:spLocks noGrp="1"/>
          </p:cNvSpPr>
          <p:nvPr>
            <p:ph type="dt" sz="half" idx="10"/>
          </p:nvPr>
        </p:nvSpPr>
        <p:spPr/>
        <p:txBody>
          <a:bodyPr/>
          <a:p>
            <a:fld id="{49828031-7604-4642-B102-9733DD188262}" type="datetime1">
              <a:rPr lang="zh-CN" altLang="en-US" smtClean="0"/>
            </a:fld>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5"/>
          <p:cNvSpPr>
            <a:spLocks noGrp="1"/>
          </p:cNvSpPr>
          <p:nvPr>
            <p:ph type="sldNum" sz="quarter" idx="12"/>
          </p:nvPr>
        </p:nvSpPr>
        <p:spPr/>
        <p:txBody>
          <a:bodyPr/>
          <a:lstStyle/>
          <a:p>
            <a:fld id="{87809FB2-183E-4832-8207-186F8331A893}" type="slidenum">
              <a:rPr lang="en-US" altLang="zh-CN"/>
            </a:fld>
            <a:endParaRPr lang="en-US" altLang="zh-CN"/>
          </a:p>
        </p:txBody>
      </p:sp>
      <p:sp>
        <p:nvSpPr>
          <p:cNvPr id="758786" name="Rectangle 2"/>
          <p:cNvSpPr>
            <a:spLocks noGrp="1" noChangeArrowheads="1"/>
          </p:cNvSpPr>
          <p:nvPr>
            <p:ph type="title"/>
          </p:nvPr>
        </p:nvSpPr>
        <p:spPr/>
        <p:txBody>
          <a:bodyPr/>
          <a:lstStyle/>
          <a:p>
            <a:r>
              <a:rPr lang="zh-CN" altLang="en-US" dirty="0">
                <a:latin typeface="宋体" panose="02010600030101010101" pitchFamily="2" charset="-122"/>
              </a:rPr>
              <a:t>图片是怎么形成的？</a:t>
            </a:r>
            <a:endParaRPr lang="zh-CN" altLang="en-US" dirty="0">
              <a:latin typeface="宋体" panose="02010600030101010101" pitchFamily="2" charset="-122"/>
            </a:endParaRPr>
          </a:p>
        </p:txBody>
      </p:sp>
      <p:sp>
        <p:nvSpPr>
          <p:cNvPr id="758787" name="Rectangle 3"/>
          <p:cNvSpPr>
            <a:spLocks noGrp="1" noChangeArrowheads="1"/>
          </p:cNvSpPr>
          <p:nvPr>
            <p:ph type="body" idx="1"/>
          </p:nvPr>
        </p:nvSpPr>
        <p:spPr/>
        <p:txBody>
          <a:bodyPr>
            <a:normAutofit/>
          </a:bodyPr>
          <a:lstStyle/>
          <a:p>
            <a:r>
              <a:rPr lang="zh-CN" altLang="en-US" sz="2400" dirty="0">
                <a:latin typeface="宋体" panose="02010600030101010101" pitchFamily="2" charset="-122"/>
              </a:rPr>
              <a:t>通常我们所说的人脸识别是基于可见光人脸图像的身份识别与验证的简称</a:t>
            </a:r>
            <a:endParaRPr lang="zh-CN" altLang="en-US" sz="2400" dirty="0">
              <a:latin typeface="宋体" panose="02010600030101010101" pitchFamily="2" charset="-122"/>
            </a:endParaRPr>
          </a:p>
          <a:p>
            <a:r>
              <a:rPr lang="zh-CN" altLang="en-US" sz="2400" dirty="0">
                <a:latin typeface="宋体" panose="02010600030101010101" pitchFamily="2" charset="-122"/>
              </a:rPr>
              <a:t>光学人脸图像（以下简称人脸图像）是</a:t>
            </a:r>
            <a:r>
              <a:rPr lang="zh-CN" altLang="en-US" sz="2400" dirty="0">
                <a:solidFill>
                  <a:srgbClr val="FF0000"/>
                </a:solidFill>
                <a:latin typeface="宋体" panose="02010600030101010101" pitchFamily="2" charset="-122"/>
              </a:rPr>
              <a:t>外界光源</a:t>
            </a:r>
            <a:r>
              <a:rPr lang="zh-CN" altLang="en-US" sz="2400" dirty="0">
                <a:latin typeface="宋体" panose="02010600030101010101" pitchFamily="2" charset="-122"/>
              </a:rPr>
              <a:t>（包括太阳光、室内人造光源和其他物体表面反射而来的光线）发出的光线照射在人脸上，经</a:t>
            </a:r>
            <a:r>
              <a:rPr lang="zh-CN" altLang="en-US" sz="2400" dirty="0">
                <a:solidFill>
                  <a:srgbClr val="FF0000"/>
                </a:solidFill>
                <a:latin typeface="宋体" panose="02010600030101010101" pitchFamily="2" charset="-122"/>
              </a:rPr>
              <a:t>人脸表面</a:t>
            </a:r>
            <a:r>
              <a:rPr lang="zh-CN" altLang="en-US" sz="2400" dirty="0">
                <a:latin typeface="宋体" panose="02010600030101010101" pitchFamily="2" charset="-122"/>
              </a:rPr>
              <a:t>反射后传输到</a:t>
            </a:r>
            <a:r>
              <a:rPr lang="zh-CN" altLang="en-US" sz="2400" dirty="0">
                <a:solidFill>
                  <a:srgbClr val="FF0000"/>
                </a:solidFill>
                <a:latin typeface="宋体" panose="02010600030101010101" pitchFamily="2" charset="-122"/>
              </a:rPr>
              <a:t>摄像机</a:t>
            </a:r>
            <a:r>
              <a:rPr lang="zh-CN" altLang="en-US" sz="2400" dirty="0">
                <a:latin typeface="宋体" panose="02010600030101010101" pitchFamily="2" charset="-122"/>
              </a:rPr>
              <a:t>传感器的光线强度的度量。</a:t>
            </a:r>
            <a:r>
              <a:rPr lang="zh-CN" altLang="en-US" sz="2400" dirty="0"/>
              <a:t> </a:t>
            </a:r>
            <a:endParaRPr lang="zh-CN" altLang="en-US" sz="2400" dirty="0"/>
          </a:p>
        </p:txBody>
      </p:sp>
      <p:graphicFrame>
        <p:nvGraphicFramePr>
          <p:cNvPr id="758790" name="Object 6"/>
          <p:cNvGraphicFramePr>
            <a:graphicFrameLocks noChangeAspect="1"/>
          </p:cNvGraphicFramePr>
          <p:nvPr/>
        </p:nvGraphicFramePr>
        <p:xfrm>
          <a:off x="986987" y="3773488"/>
          <a:ext cx="3216275" cy="615950"/>
        </p:xfrm>
        <a:graphic>
          <a:graphicData uri="http://schemas.openxmlformats.org/presentationml/2006/ole">
            <mc:AlternateContent xmlns:mc="http://schemas.openxmlformats.org/markup-compatibility/2006">
              <mc:Choice xmlns:v="urn:schemas-microsoft-com:vml" Requires="v">
                <p:oleObj spid="_x0000_s4328" name="公式" r:id="rId1" imgW="24079200" imgH="4876800" progId="Equation.3">
                  <p:embed/>
                </p:oleObj>
              </mc:Choice>
              <mc:Fallback>
                <p:oleObj name="公式" r:id="rId1" imgW="24079200" imgH="4876800" progId="Equation.3">
                  <p:embed/>
                  <p:pic>
                    <p:nvPicPr>
                      <p:cNvPr id="0" name="Object 6"/>
                      <p:cNvPicPr>
                        <a:picLocks noChangeAspect="1" noChangeArrowheads="1"/>
                      </p:cNvPicPr>
                      <p:nvPr/>
                    </p:nvPicPr>
                    <p:blipFill>
                      <a:blip r:embed="rId2"/>
                      <a:srcRect/>
                      <a:stretch>
                        <a:fillRect/>
                      </a:stretch>
                    </p:blipFill>
                    <p:spPr bwMode="auto">
                      <a:xfrm>
                        <a:off x="986987" y="3773488"/>
                        <a:ext cx="3216275" cy="615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62886" name="Freeform 1030"/>
          <p:cNvSpPr/>
          <p:nvPr/>
        </p:nvSpPr>
        <p:spPr bwMode="auto">
          <a:xfrm>
            <a:off x="7846010" y="5838247"/>
            <a:ext cx="1589087" cy="430213"/>
          </a:xfrm>
          <a:custGeom>
            <a:avLst/>
            <a:gdLst>
              <a:gd name="T0" fmla="*/ 0 w 1001"/>
              <a:gd name="T1" fmla="*/ 229 h 271"/>
              <a:gd name="T2" fmla="*/ 326 w 1001"/>
              <a:gd name="T3" fmla="*/ 31 h 271"/>
              <a:gd name="T4" fmla="*/ 583 w 1001"/>
              <a:gd name="T5" fmla="*/ 45 h 271"/>
              <a:gd name="T6" fmla="*/ 1001 w 1001"/>
              <a:gd name="T7" fmla="*/ 271 h 271"/>
            </a:gdLst>
            <a:ahLst/>
            <a:cxnLst>
              <a:cxn ang="0">
                <a:pos x="T0" y="T1"/>
              </a:cxn>
              <a:cxn ang="0">
                <a:pos x="T2" y="T3"/>
              </a:cxn>
              <a:cxn ang="0">
                <a:pos x="T4" y="T5"/>
              </a:cxn>
              <a:cxn ang="0">
                <a:pos x="T6" y="T7"/>
              </a:cxn>
            </a:cxnLst>
            <a:rect l="0" t="0" r="r" b="b"/>
            <a:pathLst>
              <a:path w="1001" h="271">
                <a:moveTo>
                  <a:pt x="0" y="229"/>
                </a:moveTo>
                <a:cubicBezTo>
                  <a:pt x="54" y="196"/>
                  <a:pt x="229" y="62"/>
                  <a:pt x="326" y="31"/>
                </a:cubicBezTo>
                <a:cubicBezTo>
                  <a:pt x="423" y="0"/>
                  <a:pt x="470" y="5"/>
                  <a:pt x="583" y="45"/>
                </a:cubicBezTo>
                <a:cubicBezTo>
                  <a:pt x="696" y="85"/>
                  <a:pt x="914" y="224"/>
                  <a:pt x="1001" y="271"/>
                </a:cubicBezTo>
              </a:path>
            </a:pathLst>
          </a:custGeom>
          <a:noFill/>
          <a:ln w="28575" cap="flat"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2887" name="Line 1031"/>
          <p:cNvSpPr>
            <a:spLocks noChangeShapeType="1"/>
          </p:cNvSpPr>
          <p:nvPr/>
        </p:nvSpPr>
        <p:spPr bwMode="auto">
          <a:xfrm>
            <a:off x="7425322" y="4871459"/>
            <a:ext cx="1154113" cy="971550"/>
          </a:xfrm>
          <a:prstGeom prst="line">
            <a:avLst/>
          </a:prstGeom>
          <a:noFill/>
          <a:ln w="28575">
            <a:solidFill>
              <a:srgbClr val="66FF33"/>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2894" name="Line 1038"/>
          <p:cNvSpPr>
            <a:spLocks noChangeShapeType="1"/>
          </p:cNvSpPr>
          <p:nvPr/>
        </p:nvSpPr>
        <p:spPr bwMode="auto">
          <a:xfrm flipV="1">
            <a:off x="8590547" y="5336597"/>
            <a:ext cx="1635125" cy="498475"/>
          </a:xfrm>
          <a:prstGeom prst="line">
            <a:avLst/>
          </a:prstGeom>
          <a:noFill/>
          <a:ln w="38100">
            <a:solidFill>
              <a:srgbClr val="FFFF00"/>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62900" name="Group 1044"/>
          <p:cNvGrpSpPr/>
          <p:nvPr/>
        </p:nvGrpSpPr>
        <p:grpSpPr bwMode="auto">
          <a:xfrm>
            <a:off x="8595310" y="3366509"/>
            <a:ext cx="1449387" cy="2476500"/>
            <a:chOff x="4065" y="2077"/>
            <a:chExt cx="913" cy="1560"/>
          </a:xfrm>
        </p:grpSpPr>
        <p:sp>
          <p:nvSpPr>
            <p:cNvPr id="762891" name="Line 1035"/>
            <p:cNvSpPr>
              <a:spLocks noChangeShapeType="1"/>
            </p:cNvSpPr>
            <p:nvPr/>
          </p:nvSpPr>
          <p:spPr bwMode="auto">
            <a:xfrm flipV="1">
              <a:off x="4065" y="2765"/>
              <a:ext cx="309" cy="872"/>
            </a:xfrm>
            <a:prstGeom prst="line">
              <a:avLst/>
            </a:prstGeom>
            <a:noFill/>
            <a:ln w="38100">
              <a:solidFill>
                <a:srgbClr val="FFFF00"/>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762895" name="Picture 1039" descr="webcam-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4492057">
              <a:off x="4325" y="2181"/>
              <a:ext cx="758" cy="549"/>
            </a:xfrm>
            <a:prstGeom prst="rect">
              <a:avLst/>
            </a:prstGeom>
            <a:noFill/>
            <a:extLst>
              <a:ext uri="{909E8E84-426E-40DD-AFC4-6F175D3DCCD1}">
                <a14:hiddenFill xmlns:a14="http://schemas.microsoft.com/office/drawing/2010/main">
                  <a:solidFill>
                    <a:srgbClr val="FFFFFF"/>
                  </a:solidFill>
                </a14:hiddenFill>
              </a:ext>
            </a:extLst>
          </p:spPr>
        </p:pic>
      </p:grpSp>
      <p:pic>
        <p:nvPicPr>
          <p:cNvPr id="762896" name="Picture 1040" descr="webcam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3873993">
            <a:off x="10151853" y="4651591"/>
            <a:ext cx="1216025" cy="1014412"/>
          </a:xfrm>
          <a:prstGeom prst="rect">
            <a:avLst/>
          </a:prstGeom>
          <a:noFill/>
          <a:extLst>
            <a:ext uri="{909E8E84-426E-40DD-AFC4-6F175D3DCCD1}">
              <a14:hiddenFill xmlns:a14="http://schemas.microsoft.com/office/drawing/2010/main">
                <a:solidFill>
                  <a:srgbClr val="FFFFFF"/>
                </a:solidFill>
              </a14:hiddenFill>
            </a:ext>
          </a:extLst>
        </p:spPr>
      </p:pic>
      <p:sp>
        <p:nvSpPr>
          <p:cNvPr id="762897" name="Text Box 1041"/>
          <p:cNvSpPr txBox="1">
            <a:spLocks noChangeArrowheads="1"/>
          </p:cNvSpPr>
          <p:nvPr/>
        </p:nvSpPr>
        <p:spPr bwMode="auto">
          <a:xfrm>
            <a:off x="6782384" y="4392034"/>
            <a:ext cx="11668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ea typeface="黑体" panose="02010609060101010101" pitchFamily="49" charset="-122"/>
              </a:rPr>
              <a:t>入射光</a:t>
            </a:r>
            <a:endParaRPr lang="zh-CN" altLang="en-US">
              <a:ea typeface="黑体" panose="02010609060101010101" pitchFamily="49" charset="-122"/>
            </a:endParaRPr>
          </a:p>
        </p:txBody>
      </p:sp>
      <p:sp>
        <p:nvSpPr>
          <p:cNvPr id="762898" name="Text Box 1042"/>
          <p:cNvSpPr txBox="1">
            <a:spLocks noChangeArrowheads="1"/>
          </p:cNvSpPr>
          <p:nvPr/>
        </p:nvSpPr>
        <p:spPr bwMode="auto">
          <a:xfrm>
            <a:off x="8777872" y="4995284"/>
            <a:ext cx="11668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ea typeface="黑体" panose="02010609060101010101" pitchFamily="49" charset="-122"/>
              </a:rPr>
              <a:t>反射光</a:t>
            </a:r>
            <a:endParaRPr lang="zh-CN" altLang="en-US">
              <a:ea typeface="黑体" panose="02010609060101010101" pitchFamily="49" charset="-122"/>
            </a:endParaRPr>
          </a:p>
        </p:txBody>
      </p:sp>
      <p:sp>
        <p:nvSpPr>
          <p:cNvPr id="762899" name="Freeform 1043"/>
          <p:cNvSpPr/>
          <p:nvPr/>
        </p:nvSpPr>
        <p:spPr bwMode="auto">
          <a:xfrm>
            <a:off x="8163510" y="5860472"/>
            <a:ext cx="407987" cy="379413"/>
          </a:xfrm>
          <a:custGeom>
            <a:avLst/>
            <a:gdLst>
              <a:gd name="T0" fmla="*/ 343 w 343"/>
              <a:gd name="T1" fmla="*/ 0 h 220"/>
              <a:gd name="T2" fmla="*/ 215 w 343"/>
              <a:gd name="T3" fmla="*/ 61 h 220"/>
              <a:gd name="T4" fmla="*/ 111 w 343"/>
              <a:gd name="T5" fmla="*/ 135 h 220"/>
              <a:gd name="T6" fmla="*/ 0 w 343"/>
              <a:gd name="T7" fmla="*/ 220 h 220"/>
            </a:gdLst>
            <a:ahLst/>
            <a:cxnLst>
              <a:cxn ang="0">
                <a:pos x="T0" y="T1"/>
              </a:cxn>
              <a:cxn ang="0">
                <a:pos x="T2" y="T3"/>
              </a:cxn>
              <a:cxn ang="0">
                <a:pos x="T4" y="T5"/>
              </a:cxn>
              <a:cxn ang="0">
                <a:pos x="T6" y="T7"/>
              </a:cxn>
            </a:cxnLst>
            <a:rect l="0" t="0" r="r" b="b"/>
            <a:pathLst>
              <a:path w="343" h="220">
                <a:moveTo>
                  <a:pt x="343" y="0"/>
                </a:moveTo>
                <a:cubicBezTo>
                  <a:pt x="322" y="10"/>
                  <a:pt x="254" y="39"/>
                  <a:pt x="215" y="61"/>
                </a:cubicBezTo>
                <a:cubicBezTo>
                  <a:pt x="176" y="83"/>
                  <a:pt x="147" y="109"/>
                  <a:pt x="111" y="135"/>
                </a:cubicBezTo>
                <a:cubicBezTo>
                  <a:pt x="75" y="161"/>
                  <a:pt x="23" y="202"/>
                  <a:pt x="0" y="220"/>
                </a:cubicBezTo>
              </a:path>
            </a:pathLst>
          </a:custGeom>
          <a:noFill/>
          <a:ln w="28575" cap="flat"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日期占位符 1"/>
          <p:cNvSpPr>
            <a:spLocks noGrp="1"/>
          </p:cNvSpPr>
          <p:nvPr>
            <p:ph type="dt" sz="half" idx="10"/>
          </p:nvPr>
        </p:nvSpPr>
        <p:spPr/>
        <p:txBody>
          <a:bodyPr/>
          <a:p>
            <a:fld id="{49828031-7604-4642-B102-9733DD188262}" type="datetime1">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62900"/>
                                        </p:tgtEl>
                                        <p:attrNameLst>
                                          <p:attrName>style.visibility</p:attrName>
                                        </p:attrNameLst>
                                      </p:cBhvr>
                                      <p:to>
                                        <p:strVal val="visible"/>
                                      </p:to>
                                    </p:set>
                                    <p:animEffect transition="in" filter="wipe(down)">
                                      <p:cBhvr>
                                        <p:cTn id="7" dur="500"/>
                                        <p:tgtEl>
                                          <p:spTgt spid="7629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灯片编号占位符 5"/>
          <p:cNvSpPr>
            <a:spLocks noGrp="1"/>
          </p:cNvSpPr>
          <p:nvPr>
            <p:ph type="sldNum" sz="quarter" idx="12"/>
          </p:nvPr>
        </p:nvSpPr>
        <p:spPr/>
        <p:txBody>
          <a:bodyPr/>
          <a:lstStyle/>
          <a:p>
            <a:fld id="{A4E3CFA6-171C-41AD-A243-A316CF2926B6}" type="slidenum">
              <a:rPr lang="en-US" altLang="zh-CN"/>
            </a:fld>
            <a:endParaRPr lang="en-US" altLang="zh-CN"/>
          </a:p>
        </p:txBody>
      </p:sp>
      <p:sp>
        <p:nvSpPr>
          <p:cNvPr id="759810" name="Rectangle 1026"/>
          <p:cNvSpPr>
            <a:spLocks noGrp="1" noChangeArrowheads="1"/>
          </p:cNvSpPr>
          <p:nvPr>
            <p:ph type="title"/>
          </p:nvPr>
        </p:nvSpPr>
        <p:spPr/>
        <p:txBody>
          <a:bodyPr/>
          <a:lstStyle/>
          <a:p>
            <a:r>
              <a:rPr lang="zh-CN" altLang="en-US" dirty="0"/>
              <a:t>简化的人脸成像模型</a:t>
            </a:r>
            <a:endParaRPr lang="zh-CN" altLang="en-US" dirty="0"/>
          </a:p>
        </p:txBody>
      </p:sp>
      <mc:AlternateContent xmlns:mc="http://schemas.openxmlformats.org/markup-compatibility/2006">
        <mc:Choice xmlns:a14="http://schemas.microsoft.com/office/drawing/2010/main" Requires="a14">
          <p:sp>
            <p:nvSpPr>
              <p:cNvPr id="759811" name="Rectangle 1027"/>
              <p:cNvSpPr>
                <a:spLocks noGrp="1" noChangeArrowheads="1"/>
              </p:cNvSpPr>
              <p:nvPr>
                <p:ph type="body" idx="1"/>
              </p:nvPr>
            </p:nvSpPr>
            <p:spPr>
              <a:xfrm>
                <a:off x="1097280" y="1845734"/>
                <a:ext cx="5936905" cy="4023360"/>
              </a:xfrm>
            </p:spPr>
            <p:txBody>
              <a:bodyPr>
                <a:normAutofit fontScale="92500"/>
              </a:bodyPr>
              <a:lstStyle/>
              <a:p>
                <a:r>
                  <a:rPr lang="en-US" altLang="zh-CN" dirty="0"/>
                  <a:t>Lambert</a:t>
                </a:r>
                <a:r>
                  <a:rPr lang="zh-CN" altLang="en-US" dirty="0"/>
                  <a:t>反射模型（漫反射模型）</a:t>
                </a:r>
              </a:p>
              <a:p>
                <a:pPr lvl="1"/>
                <a:endParaRPr lang="zh-CN" altLang="en-US" dirty="0"/>
              </a:p>
              <a:p>
                <a:pPr marL="201168" lvl="1" indent="0">
                  <a:buNone/>
                </a:pPr>
                <a:endParaRPr lang="zh-CN" altLang="en-US" dirty="0"/>
              </a:p>
              <a:p>
                <a:pPr lvl="1"/>
                <a14:m>
                  <m:oMath xmlns:m="http://schemas.openxmlformats.org/officeDocument/2006/math">
                    <m:r>
                      <a:rPr lang="en-US" altLang="zh-CN" b="0" i="1" smtClean="0">
                        <a:latin typeface="Cambria Math" panose="02040503050406030204" pitchFamily="18" charset="0"/>
                      </a:rPr>
                      <m:t>𝐼</m:t>
                    </m:r>
                  </m:oMath>
                </a14:m>
                <a:r>
                  <a:rPr lang="zh-CN" altLang="en-US" dirty="0"/>
                  <a:t>为相机接收到的可见光，</a:t>
                </a:r>
                <a14:m>
                  <m:oMath xmlns:m="http://schemas.openxmlformats.org/officeDocument/2006/math">
                    <m:r>
                      <a:rPr lang="en-US" altLang="zh-CN" b="0" i="1" smtClean="0">
                        <a:latin typeface="Cambria Math" panose="02040503050406030204" pitchFamily="18" charset="0"/>
                      </a:rPr>
                      <m:t>𝑘</m:t>
                    </m:r>
                  </m:oMath>
                </a14:m>
                <a:r>
                  <a:rPr lang="zh-CN" altLang="en-US" dirty="0"/>
                  <a:t>为光照强度，</a:t>
                </a:r>
                <a14:m>
                  <m:oMath xmlns:m="http://schemas.openxmlformats.org/officeDocument/2006/math">
                    <m:r>
                      <a:rPr lang="zh-CN" altLang="en-US" b="0" i="1" smtClean="0">
                        <a:latin typeface="Cambria Math" panose="02040503050406030204" pitchFamily="18" charset="0"/>
                      </a:rPr>
                      <m:t>𝜌</m:t>
                    </m:r>
                    <m:r>
                      <a:rPr lang="en-US" altLang="zh-CN" b="0" i="1" smtClean="0">
                        <a:latin typeface="Cambria Math" panose="02040503050406030204" pitchFamily="18" charset="0"/>
                      </a:rPr>
                      <m:t>, </m:t>
                    </m:r>
                    <m:r>
                      <a:rPr lang="en-US" altLang="zh-CN" b="0" i="1" smtClean="0">
                        <a:latin typeface="Cambria Math" panose="02040503050406030204" pitchFamily="18" charset="0"/>
                      </a:rPr>
                      <m:t>𝑛</m:t>
                    </m:r>
                    <m:r>
                      <a:rPr lang="en-US" altLang="zh-CN" b="0" i="1" smtClean="0">
                        <a:latin typeface="Cambria Math" panose="02040503050406030204" pitchFamily="18" charset="0"/>
                      </a:rPr>
                      <m:t>, </m:t>
                    </m:r>
                    <m:r>
                      <a:rPr lang="en-US" altLang="zh-CN" b="0" i="1" smtClean="0">
                        <a:latin typeface="Cambria Math" panose="02040503050406030204" pitchFamily="18" charset="0"/>
                      </a:rPr>
                      <m:t>𝑠</m:t>
                    </m:r>
                  </m:oMath>
                </a14:m>
                <a:r>
                  <a:rPr lang="zh-CN" altLang="en-US" dirty="0"/>
                  <a:t>分别为物体表面点漫反射系数，法向量方向，光源的方向，</a:t>
                </a:r>
                <a14:m>
                  <m:oMath xmlns:m="http://schemas.openxmlformats.org/officeDocument/2006/math">
                    <m:r>
                      <a:rPr lang="zh-CN" altLang="en-US" i="1" smtClean="0">
                        <a:latin typeface="Cambria Math" panose="02040503050406030204" pitchFamily="18" charset="0"/>
                      </a:rPr>
                      <m:t>𝜃</m:t>
                    </m:r>
                  </m:oMath>
                </a14:m>
                <a:r>
                  <a:rPr lang="zh-CN" altLang="en-US" dirty="0"/>
                  <a:t>二者夹角</a:t>
                </a:r>
              </a:p>
              <a:p>
                <a:pPr lvl="1"/>
                <a:r>
                  <a:rPr lang="zh-CN" altLang="en-US" dirty="0"/>
                  <a:t>与视点无关（区别镜面反射）</a:t>
                </a:r>
              </a:p>
            </p:txBody>
          </p:sp>
        </mc:Choice>
        <mc:Fallback>
          <p:sp>
            <p:nvSpPr>
              <p:cNvPr id="759811" name="Rectangle 1027"/>
              <p:cNvSpPr>
                <a:spLocks noGrp="1" noRot="1" noChangeAspect="1" noMove="1" noResize="1" noEditPoints="1" noAdjustHandles="1" noChangeArrowheads="1" noChangeShapeType="1" noTextEdit="1"/>
              </p:cNvSpPr>
              <p:nvPr>
                <p:ph type="body" idx="1"/>
              </p:nvPr>
            </p:nvSpPr>
            <p:spPr>
              <a:xfrm>
                <a:off x="1097280" y="1845734"/>
                <a:ext cx="5936905" cy="4023360"/>
              </a:xfrm>
              <a:blipFill rotWithShape="1">
                <a:blip r:embed="rId1"/>
                <a:stretch>
                  <a:fillRect l="-2053" t="-3030" r="-2259"/>
                </a:stretch>
              </a:blipFill>
            </p:spPr>
            <p:txBody>
              <a:bodyPr/>
              <a:lstStyle/>
              <a:p>
                <a:r>
                  <a:rPr lang="zh-CN" altLang="en-US">
                    <a:noFill/>
                  </a:rPr>
                  <a:t> </a:t>
                </a:r>
                <a:endParaRPr lang="zh-CN" altLang="en-US">
                  <a:noFill/>
                </a:endParaRPr>
              </a:p>
            </p:txBody>
          </p:sp>
        </mc:Fallback>
      </mc:AlternateContent>
      <p:graphicFrame>
        <p:nvGraphicFramePr>
          <p:cNvPr id="759812" name="Object 1028"/>
          <p:cNvGraphicFramePr>
            <a:graphicFrameLocks noChangeAspect="1"/>
          </p:cNvGraphicFramePr>
          <p:nvPr/>
        </p:nvGraphicFramePr>
        <p:xfrm>
          <a:off x="3171033" y="2412307"/>
          <a:ext cx="2843213" cy="403225"/>
        </p:xfrm>
        <a:graphic>
          <a:graphicData uri="http://schemas.openxmlformats.org/presentationml/2006/ole">
            <mc:AlternateContent xmlns:mc="http://schemas.openxmlformats.org/markup-compatibility/2006">
              <mc:Choice xmlns:v="urn:schemas-microsoft-com:vml" Requires="v">
                <p:oleObj spid="_x0000_s5569" name="Equation" r:id="rId2" imgW="34442400" imgH="4876800" progId="Equation.DSMT4">
                  <p:embed/>
                </p:oleObj>
              </mc:Choice>
              <mc:Fallback>
                <p:oleObj name="Equation" r:id="rId2" imgW="34442400" imgH="4876800" progId="Equation.DSMT4">
                  <p:embed/>
                  <p:pic>
                    <p:nvPicPr>
                      <p:cNvPr id="0" name="Object 1028"/>
                      <p:cNvPicPr>
                        <a:picLocks noChangeAspect="1" noChangeArrowheads="1"/>
                      </p:cNvPicPr>
                      <p:nvPr/>
                    </p:nvPicPr>
                    <p:blipFill>
                      <a:blip r:embed="rId3"/>
                      <a:srcRect/>
                      <a:stretch>
                        <a:fillRect/>
                      </a:stretch>
                    </p:blipFill>
                    <p:spPr bwMode="auto">
                      <a:xfrm>
                        <a:off x="3171033" y="2412307"/>
                        <a:ext cx="2843213" cy="403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59821" name="Group 1037"/>
          <p:cNvGrpSpPr/>
          <p:nvPr/>
        </p:nvGrpSpPr>
        <p:grpSpPr bwMode="auto">
          <a:xfrm>
            <a:off x="3171033" y="3970337"/>
            <a:ext cx="6600825" cy="1828800"/>
            <a:chOff x="1300" y="3060"/>
            <a:chExt cx="4158" cy="1152"/>
          </a:xfrm>
        </p:grpSpPr>
        <p:pic>
          <p:nvPicPr>
            <p:cNvPr id="759813" name="Picture 1029" descr="Imag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0" y="3060"/>
              <a:ext cx="4158" cy="1152"/>
            </a:xfrm>
            <a:prstGeom prst="rect">
              <a:avLst/>
            </a:prstGeom>
            <a:noFill/>
            <a:ln w="9525">
              <a:solidFill>
                <a:srgbClr val="FFFF00"/>
              </a:solidFill>
              <a:miter lim="800000"/>
              <a:headEnd/>
              <a:tailEnd/>
            </a:ln>
            <a:extLst>
              <a:ext uri="{909E8E84-426E-40DD-AFC4-6F175D3DCCD1}">
                <a14:hiddenFill xmlns:a14="http://schemas.microsoft.com/office/drawing/2010/main">
                  <a:solidFill>
                    <a:srgbClr val="FFFFFF"/>
                  </a:solidFill>
                </a14:hiddenFill>
              </a:ext>
            </a:extLst>
          </p:spPr>
        </p:pic>
        <p:sp>
          <p:nvSpPr>
            <p:cNvPr id="759814" name="Freeform 1030"/>
            <p:cNvSpPr/>
            <p:nvPr/>
          </p:nvSpPr>
          <p:spPr bwMode="auto">
            <a:xfrm>
              <a:off x="2426" y="3440"/>
              <a:ext cx="181" cy="122"/>
            </a:xfrm>
            <a:custGeom>
              <a:avLst/>
              <a:gdLst>
                <a:gd name="T0" fmla="*/ 0 w 175"/>
                <a:gd name="T1" fmla="*/ 140 h 140"/>
                <a:gd name="T2" fmla="*/ 175 w 175"/>
                <a:gd name="T3" fmla="*/ 0 h 140"/>
                <a:gd name="T4" fmla="*/ 140 w 175"/>
                <a:gd name="T5" fmla="*/ 35 h 140"/>
              </a:gdLst>
              <a:ahLst/>
              <a:cxnLst>
                <a:cxn ang="0">
                  <a:pos x="T0" y="T1"/>
                </a:cxn>
                <a:cxn ang="0">
                  <a:pos x="T2" y="T3"/>
                </a:cxn>
                <a:cxn ang="0">
                  <a:pos x="T4" y="T5"/>
                </a:cxn>
              </a:cxnLst>
              <a:rect l="0" t="0" r="r" b="b"/>
              <a:pathLst>
                <a:path w="175" h="140">
                  <a:moveTo>
                    <a:pt x="0" y="140"/>
                  </a:moveTo>
                  <a:lnTo>
                    <a:pt x="175" y="0"/>
                  </a:lnTo>
                  <a:lnTo>
                    <a:pt x="140" y="35"/>
                  </a:lnTo>
                </a:path>
              </a:pathLst>
            </a:custGeom>
            <a:noFill/>
            <a:ln w="28575" cap="flat" cmpd="sng">
              <a:solidFill>
                <a:srgbClr val="000000"/>
              </a:solidFill>
              <a:prstDash val="solid"/>
              <a:miter lim="800000"/>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59815" name="Freeform 1031"/>
            <p:cNvSpPr/>
            <p:nvPr/>
          </p:nvSpPr>
          <p:spPr bwMode="auto">
            <a:xfrm>
              <a:off x="2429" y="3569"/>
              <a:ext cx="158" cy="107"/>
            </a:xfrm>
            <a:custGeom>
              <a:avLst/>
              <a:gdLst>
                <a:gd name="T0" fmla="*/ 0 w 153"/>
                <a:gd name="T1" fmla="*/ 0 h 122"/>
                <a:gd name="T2" fmla="*/ 153 w 153"/>
                <a:gd name="T3" fmla="*/ 122 h 122"/>
              </a:gdLst>
              <a:ahLst/>
              <a:cxnLst>
                <a:cxn ang="0">
                  <a:pos x="T0" y="T1"/>
                </a:cxn>
                <a:cxn ang="0">
                  <a:pos x="T2" y="T3"/>
                </a:cxn>
              </a:cxnLst>
              <a:rect l="0" t="0" r="r" b="b"/>
              <a:pathLst>
                <a:path w="153" h="122">
                  <a:moveTo>
                    <a:pt x="0" y="0"/>
                  </a:moveTo>
                  <a:lnTo>
                    <a:pt x="153" y="122"/>
                  </a:lnTo>
                </a:path>
              </a:pathLst>
            </a:custGeom>
            <a:noFill/>
            <a:ln w="28575" cap="flat" cmpd="sng">
              <a:solidFill>
                <a:srgbClr val="000000"/>
              </a:solidFill>
              <a:prstDash val="solid"/>
              <a:miter lim="800000"/>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59816" name="Line 1032"/>
            <p:cNvSpPr>
              <a:spLocks noChangeShapeType="1"/>
            </p:cNvSpPr>
            <p:nvPr/>
          </p:nvSpPr>
          <p:spPr bwMode="auto">
            <a:xfrm>
              <a:off x="2488" y="3537"/>
              <a:ext cx="296" cy="0"/>
            </a:xfrm>
            <a:prstGeom prst="line">
              <a:avLst/>
            </a:prstGeom>
            <a:noFill/>
            <a:ln w="28575">
              <a:solidFill>
                <a:srgbClr val="0000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59817" name="Line 1033"/>
            <p:cNvSpPr>
              <a:spLocks noChangeShapeType="1"/>
            </p:cNvSpPr>
            <p:nvPr/>
          </p:nvSpPr>
          <p:spPr bwMode="auto">
            <a:xfrm>
              <a:off x="2488" y="3603"/>
              <a:ext cx="296" cy="0"/>
            </a:xfrm>
            <a:prstGeom prst="line">
              <a:avLst/>
            </a:prstGeom>
            <a:noFill/>
            <a:ln w="28575">
              <a:solidFill>
                <a:srgbClr val="0000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59818" name="Line 1034"/>
            <p:cNvSpPr>
              <a:spLocks noChangeShapeType="1"/>
            </p:cNvSpPr>
            <p:nvPr/>
          </p:nvSpPr>
          <p:spPr bwMode="auto">
            <a:xfrm flipV="1">
              <a:off x="4914" y="3227"/>
              <a:ext cx="99" cy="126"/>
            </a:xfrm>
            <a:prstGeom prst="line">
              <a:avLst/>
            </a:prstGeom>
            <a:noFill/>
            <a:ln w="12700">
              <a:solidFill>
                <a:schemeClr val="bg2"/>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59819" name="Line 1035"/>
            <p:cNvSpPr>
              <a:spLocks noChangeShapeType="1"/>
            </p:cNvSpPr>
            <p:nvPr/>
          </p:nvSpPr>
          <p:spPr bwMode="auto">
            <a:xfrm flipV="1">
              <a:off x="4765" y="3185"/>
              <a:ext cx="0" cy="126"/>
            </a:xfrm>
            <a:prstGeom prst="line">
              <a:avLst/>
            </a:prstGeom>
            <a:noFill/>
            <a:ln w="12700">
              <a:solidFill>
                <a:schemeClr val="bg2"/>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59820" name="Line 1036"/>
            <p:cNvSpPr>
              <a:spLocks noChangeShapeType="1"/>
            </p:cNvSpPr>
            <p:nvPr/>
          </p:nvSpPr>
          <p:spPr bwMode="auto">
            <a:xfrm flipH="1" flipV="1">
              <a:off x="4517" y="3227"/>
              <a:ext cx="100" cy="126"/>
            </a:xfrm>
            <a:prstGeom prst="line">
              <a:avLst/>
            </a:prstGeom>
            <a:noFill/>
            <a:ln w="12700">
              <a:solidFill>
                <a:schemeClr val="bg2"/>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759826" name="Line 1042"/>
          <p:cNvSpPr>
            <a:spLocks noChangeShapeType="1"/>
          </p:cNvSpPr>
          <p:nvPr/>
        </p:nvSpPr>
        <p:spPr bwMode="auto">
          <a:xfrm flipV="1">
            <a:off x="7099272" y="3078903"/>
            <a:ext cx="1490663" cy="685800"/>
          </a:xfrm>
          <a:prstGeom prst="line">
            <a:avLst/>
          </a:prstGeom>
          <a:noFill/>
          <a:ln w="28575">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59831" name="Group 1047"/>
          <p:cNvGrpSpPr/>
          <p:nvPr/>
        </p:nvGrpSpPr>
        <p:grpSpPr bwMode="auto">
          <a:xfrm>
            <a:off x="8470902" y="431800"/>
            <a:ext cx="1906587" cy="2660650"/>
            <a:chOff x="4615" y="272"/>
            <a:chExt cx="1201" cy="1676"/>
          </a:xfrm>
        </p:grpSpPr>
        <p:sp>
          <p:nvSpPr>
            <p:cNvPr id="759822" name="Freeform 1038"/>
            <p:cNvSpPr/>
            <p:nvPr/>
          </p:nvSpPr>
          <p:spPr bwMode="auto">
            <a:xfrm>
              <a:off x="4714" y="1677"/>
              <a:ext cx="1001" cy="271"/>
            </a:xfrm>
            <a:custGeom>
              <a:avLst/>
              <a:gdLst>
                <a:gd name="T0" fmla="*/ 0 w 1001"/>
                <a:gd name="T1" fmla="*/ 229 h 271"/>
                <a:gd name="T2" fmla="*/ 326 w 1001"/>
                <a:gd name="T3" fmla="*/ 31 h 271"/>
                <a:gd name="T4" fmla="*/ 583 w 1001"/>
                <a:gd name="T5" fmla="*/ 45 h 271"/>
                <a:gd name="T6" fmla="*/ 1001 w 1001"/>
                <a:gd name="T7" fmla="*/ 271 h 271"/>
              </a:gdLst>
              <a:ahLst/>
              <a:cxnLst>
                <a:cxn ang="0">
                  <a:pos x="T0" y="T1"/>
                </a:cxn>
                <a:cxn ang="0">
                  <a:pos x="T2" y="T3"/>
                </a:cxn>
                <a:cxn ang="0">
                  <a:pos x="T4" y="T5"/>
                </a:cxn>
                <a:cxn ang="0">
                  <a:pos x="T6" y="T7"/>
                </a:cxn>
              </a:cxnLst>
              <a:rect l="0" t="0" r="r" b="b"/>
              <a:pathLst>
                <a:path w="1001" h="271">
                  <a:moveTo>
                    <a:pt x="0" y="229"/>
                  </a:moveTo>
                  <a:cubicBezTo>
                    <a:pt x="54" y="196"/>
                    <a:pt x="229" y="62"/>
                    <a:pt x="326" y="31"/>
                  </a:cubicBezTo>
                  <a:cubicBezTo>
                    <a:pt x="423" y="0"/>
                    <a:pt x="470" y="5"/>
                    <a:pt x="583" y="45"/>
                  </a:cubicBezTo>
                  <a:cubicBezTo>
                    <a:pt x="696" y="85"/>
                    <a:pt x="914" y="224"/>
                    <a:pt x="1001" y="271"/>
                  </a:cubicBezTo>
                </a:path>
              </a:pathLst>
            </a:custGeom>
            <a:noFill/>
            <a:ln w="28575" cap="flat"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9823" name="Line 1039"/>
            <p:cNvSpPr>
              <a:spLocks noChangeShapeType="1"/>
            </p:cNvSpPr>
            <p:nvPr/>
          </p:nvSpPr>
          <p:spPr bwMode="auto">
            <a:xfrm>
              <a:off x="4615" y="1221"/>
              <a:ext cx="549" cy="459"/>
            </a:xfrm>
            <a:prstGeom prst="line">
              <a:avLst/>
            </a:prstGeom>
            <a:noFill/>
            <a:ln w="28575">
              <a:solidFill>
                <a:srgbClr val="66FF33"/>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9824" name="Line 1040"/>
            <p:cNvSpPr>
              <a:spLocks noChangeShapeType="1"/>
            </p:cNvSpPr>
            <p:nvPr/>
          </p:nvSpPr>
          <p:spPr bwMode="auto">
            <a:xfrm flipH="1">
              <a:off x="5169" y="823"/>
              <a:ext cx="1" cy="857"/>
            </a:xfrm>
            <a:prstGeom prst="line">
              <a:avLst/>
            </a:prstGeom>
            <a:noFill/>
            <a:ln w="381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9825" name="Freeform 1041"/>
            <p:cNvSpPr/>
            <p:nvPr/>
          </p:nvSpPr>
          <p:spPr bwMode="auto">
            <a:xfrm>
              <a:off x="4965" y="1375"/>
              <a:ext cx="205" cy="120"/>
            </a:xfrm>
            <a:custGeom>
              <a:avLst/>
              <a:gdLst>
                <a:gd name="T0" fmla="*/ 0 w 205"/>
                <a:gd name="T1" fmla="*/ 120 h 120"/>
                <a:gd name="T2" fmla="*/ 34 w 205"/>
                <a:gd name="T3" fmla="*/ 44 h 120"/>
                <a:gd name="T4" fmla="*/ 109 w 205"/>
                <a:gd name="T5" fmla="*/ 3 h 120"/>
                <a:gd name="T6" fmla="*/ 205 w 205"/>
                <a:gd name="T7" fmla="*/ 24 h 120"/>
              </a:gdLst>
              <a:ahLst/>
              <a:cxnLst>
                <a:cxn ang="0">
                  <a:pos x="T0" y="T1"/>
                </a:cxn>
                <a:cxn ang="0">
                  <a:pos x="T2" y="T3"/>
                </a:cxn>
                <a:cxn ang="0">
                  <a:pos x="T4" y="T5"/>
                </a:cxn>
                <a:cxn ang="0">
                  <a:pos x="T6" y="T7"/>
                </a:cxn>
              </a:cxnLst>
              <a:rect l="0" t="0" r="r" b="b"/>
              <a:pathLst>
                <a:path w="205" h="120">
                  <a:moveTo>
                    <a:pt x="0" y="120"/>
                  </a:moveTo>
                  <a:cubicBezTo>
                    <a:pt x="6" y="107"/>
                    <a:pt x="16" y="63"/>
                    <a:pt x="34" y="44"/>
                  </a:cubicBezTo>
                  <a:cubicBezTo>
                    <a:pt x="52" y="25"/>
                    <a:pt x="81" y="6"/>
                    <a:pt x="109" y="3"/>
                  </a:cubicBezTo>
                  <a:cubicBezTo>
                    <a:pt x="137" y="0"/>
                    <a:pt x="185" y="20"/>
                    <a:pt x="205" y="24"/>
                  </a:cubicBezTo>
                </a:path>
              </a:pathLst>
            </a:custGeom>
            <a:noFill/>
            <a:ln w="28575" cap="flat"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759827" name="Picture 1043" descr="eye"/>
            <p:cNvPicPr>
              <a:picLocks noChangeAspect="1" noChangeArrowheads="1"/>
            </p:cNvPicPr>
            <p:nvPr/>
          </p:nvPicPr>
          <p:blipFill>
            <a:blip r:embed="rId5">
              <a:extLst>
                <a:ext uri="{28A0092B-C50C-407E-A947-70E740481C1C}">
                  <a14:useLocalDpi xmlns:a14="http://schemas.microsoft.com/office/drawing/2010/main" val="0"/>
                </a:ext>
              </a:extLst>
            </a:blip>
            <a:srcRect t="14079" b="14612"/>
            <a:stretch>
              <a:fillRect/>
            </a:stretch>
          </p:blipFill>
          <p:spPr bwMode="auto">
            <a:xfrm rot="14228089">
              <a:off x="5368" y="297"/>
              <a:ext cx="474" cy="423"/>
            </a:xfrm>
            <a:prstGeom prst="rect">
              <a:avLst/>
            </a:prstGeom>
            <a:noFill/>
            <a:extLst>
              <a:ext uri="{909E8E84-426E-40DD-AFC4-6F175D3DCCD1}">
                <a14:hiddenFill xmlns:a14="http://schemas.microsoft.com/office/drawing/2010/main">
                  <a:solidFill>
                    <a:srgbClr val="FFFFFF"/>
                  </a:solidFill>
                </a14:hiddenFill>
              </a:ext>
            </a:extLst>
          </p:spPr>
        </p:pic>
        <p:sp>
          <p:nvSpPr>
            <p:cNvPr id="759829" name="Line 1045"/>
            <p:cNvSpPr>
              <a:spLocks noChangeShapeType="1"/>
            </p:cNvSpPr>
            <p:nvPr/>
          </p:nvSpPr>
          <p:spPr bwMode="auto">
            <a:xfrm flipV="1">
              <a:off x="5198" y="808"/>
              <a:ext cx="309" cy="872"/>
            </a:xfrm>
            <a:prstGeom prst="line">
              <a:avLst/>
            </a:prstGeom>
            <a:noFill/>
            <a:ln w="38100">
              <a:solidFill>
                <a:srgbClr val="FFFF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59832" name="Group 1048"/>
          <p:cNvGrpSpPr/>
          <p:nvPr/>
        </p:nvGrpSpPr>
        <p:grpSpPr bwMode="auto">
          <a:xfrm>
            <a:off x="9391652" y="2339976"/>
            <a:ext cx="1449387" cy="752475"/>
            <a:chOff x="5195" y="1474"/>
            <a:chExt cx="913" cy="474"/>
          </a:xfrm>
        </p:grpSpPr>
        <p:pic>
          <p:nvPicPr>
            <p:cNvPr id="759828" name="Picture 1044" descr="eye"/>
            <p:cNvPicPr>
              <a:picLocks noChangeAspect="1" noChangeArrowheads="1"/>
            </p:cNvPicPr>
            <p:nvPr/>
          </p:nvPicPr>
          <p:blipFill>
            <a:blip r:embed="rId5">
              <a:extLst>
                <a:ext uri="{28A0092B-C50C-407E-A947-70E740481C1C}">
                  <a14:useLocalDpi xmlns:a14="http://schemas.microsoft.com/office/drawing/2010/main" val="0"/>
                </a:ext>
              </a:extLst>
            </a:blip>
            <a:srcRect t="14079" b="14612"/>
            <a:stretch>
              <a:fillRect/>
            </a:stretch>
          </p:blipFill>
          <p:spPr bwMode="auto">
            <a:xfrm rot="-3181344">
              <a:off x="5660" y="1499"/>
              <a:ext cx="474" cy="423"/>
            </a:xfrm>
            <a:prstGeom prst="rect">
              <a:avLst/>
            </a:prstGeom>
            <a:noFill/>
            <a:extLst>
              <a:ext uri="{909E8E84-426E-40DD-AFC4-6F175D3DCCD1}">
                <a14:hiddenFill xmlns:a14="http://schemas.microsoft.com/office/drawing/2010/main">
                  <a:solidFill>
                    <a:srgbClr val="FFFFFF"/>
                  </a:solidFill>
                </a14:hiddenFill>
              </a:ext>
            </a:extLst>
          </p:spPr>
        </p:pic>
        <p:sp>
          <p:nvSpPr>
            <p:cNvPr id="759830" name="Line 1046"/>
            <p:cNvSpPr>
              <a:spLocks noChangeShapeType="1"/>
            </p:cNvSpPr>
            <p:nvPr/>
          </p:nvSpPr>
          <p:spPr bwMode="auto">
            <a:xfrm flipV="1">
              <a:off x="5195" y="1667"/>
              <a:ext cx="479" cy="8"/>
            </a:xfrm>
            <a:prstGeom prst="line">
              <a:avLst/>
            </a:prstGeom>
            <a:noFill/>
            <a:ln w="38100">
              <a:solidFill>
                <a:srgbClr val="FFFF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 name="日期占位符 1"/>
          <p:cNvSpPr>
            <a:spLocks noGrp="1"/>
          </p:cNvSpPr>
          <p:nvPr>
            <p:ph type="dt" sz="half" idx="10"/>
          </p:nvPr>
        </p:nvSpPr>
        <p:spPr/>
        <p:txBody>
          <a:bodyPr/>
          <a:p>
            <a:fld id="{49828031-7604-4642-B102-9733DD188262}" type="datetime1">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759831"/>
                                        </p:tgtEl>
                                        <p:attrNameLst>
                                          <p:attrName>style.visibility</p:attrName>
                                        </p:attrNameLst>
                                      </p:cBhvr>
                                      <p:to>
                                        <p:strVal val="visible"/>
                                      </p:to>
                                    </p:set>
                                    <p:anim calcmode="lin" valueType="num">
                                      <p:cBhvr>
                                        <p:cTn id="7" dur="500" fill="hold"/>
                                        <p:tgtEl>
                                          <p:spTgt spid="759831"/>
                                        </p:tgtEl>
                                        <p:attrNameLst>
                                          <p:attrName>ppt_w</p:attrName>
                                        </p:attrNameLst>
                                      </p:cBhvr>
                                      <p:tavLst>
                                        <p:tav tm="0">
                                          <p:val>
                                            <p:fltVal val="0"/>
                                          </p:val>
                                        </p:tav>
                                        <p:tav tm="100000">
                                          <p:val>
                                            <p:strVal val="#ppt_w"/>
                                          </p:val>
                                        </p:tav>
                                      </p:tavLst>
                                    </p:anim>
                                    <p:anim calcmode="lin" valueType="num">
                                      <p:cBhvr>
                                        <p:cTn id="8" dur="500" fill="hold"/>
                                        <p:tgtEl>
                                          <p:spTgt spid="759831"/>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759832"/>
                                        </p:tgtEl>
                                        <p:attrNameLst>
                                          <p:attrName>style.visibility</p:attrName>
                                        </p:attrNameLst>
                                      </p:cBhvr>
                                      <p:to>
                                        <p:strVal val="visible"/>
                                      </p:to>
                                    </p:set>
                                    <p:anim calcmode="lin" valueType="num">
                                      <p:cBhvr>
                                        <p:cTn id="13" dur="500" fill="hold"/>
                                        <p:tgtEl>
                                          <p:spTgt spid="759832"/>
                                        </p:tgtEl>
                                        <p:attrNameLst>
                                          <p:attrName>ppt_w</p:attrName>
                                        </p:attrNameLst>
                                      </p:cBhvr>
                                      <p:tavLst>
                                        <p:tav tm="0">
                                          <p:val>
                                            <p:fltVal val="0"/>
                                          </p:val>
                                        </p:tav>
                                        <p:tav tm="100000">
                                          <p:val>
                                            <p:strVal val="#ppt_w"/>
                                          </p:val>
                                        </p:tav>
                                      </p:tavLst>
                                    </p:anim>
                                    <p:anim calcmode="lin" valueType="num">
                                      <p:cBhvr>
                                        <p:cTn id="14" dur="500" fill="hold"/>
                                        <p:tgtEl>
                                          <p:spTgt spid="759832"/>
                                        </p:tgtEl>
                                        <p:attrNameLst>
                                          <p:attrName>ppt_h</p:attrName>
                                        </p:attrNameLst>
                                      </p:cBhvr>
                                      <p:tavLst>
                                        <p:tav tm="0">
                                          <p:val>
                                            <p:fltVal val="0"/>
                                          </p:val>
                                        </p:tav>
                                        <p:tav tm="100000">
                                          <p:val>
                                            <p:strVal val="#ppt_h"/>
                                          </p:val>
                                        </p:tav>
                                      </p:tavLst>
                                    </p:anim>
                                    <p:animEffect transition="in" filter="fade">
                                      <p:cBhvr>
                                        <p:cTn id="15" dur="500"/>
                                        <p:tgtEl>
                                          <p:spTgt spid="759832"/>
                                        </p:tgtEl>
                                      </p:cBhvr>
                                    </p:animEffect>
                                  </p:childTnLst>
                                </p:cTn>
                              </p:par>
                            </p:childTnLst>
                          </p:cTn>
                        </p:par>
                      </p:childTnLst>
                    </p:cTn>
                  </p:par>
                  <p:par>
                    <p:cTn id="16" fill="hold">
                      <p:stCondLst>
                        <p:cond delay="indefinite"/>
                      </p:stCondLst>
                      <p:childTnLst>
                        <p:par>
                          <p:cTn id="17" fill="hold">
                            <p:stCondLst>
                              <p:cond delay="0"/>
                            </p:stCondLst>
                            <p:childTnLst>
                              <p:par>
                                <p:cTn id="18" presetID="8" presetClass="entr" presetSubtype="16" fill="hold" nodeType="clickEffect">
                                  <p:stCondLst>
                                    <p:cond delay="0"/>
                                  </p:stCondLst>
                                  <p:childTnLst>
                                    <p:set>
                                      <p:cBhvr>
                                        <p:cTn id="19" dur="1" fill="hold">
                                          <p:stCondLst>
                                            <p:cond delay="0"/>
                                          </p:stCondLst>
                                        </p:cTn>
                                        <p:tgtEl>
                                          <p:spTgt spid="759821"/>
                                        </p:tgtEl>
                                        <p:attrNameLst>
                                          <p:attrName>style.visibility</p:attrName>
                                        </p:attrNameLst>
                                      </p:cBhvr>
                                      <p:to>
                                        <p:strVal val="visible"/>
                                      </p:to>
                                    </p:set>
                                    <p:animEffect transition="in" filter="diamond(in)">
                                      <p:cBhvr>
                                        <p:cTn id="20" dur="2000"/>
                                        <p:tgtEl>
                                          <p:spTgt spid="7598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5"/>
          <p:cNvSpPr>
            <a:spLocks noGrp="1"/>
          </p:cNvSpPr>
          <p:nvPr>
            <p:ph type="sldNum" sz="quarter" idx="12"/>
          </p:nvPr>
        </p:nvSpPr>
        <p:spPr/>
        <p:txBody>
          <a:bodyPr/>
          <a:lstStyle/>
          <a:p>
            <a:fld id="{6F4D06DF-DF3D-4DB7-8889-319977EDA4FC}" type="slidenum">
              <a:rPr lang="en-US" altLang="zh-CN"/>
            </a:fld>
            <a:endParaRPr lang="en-US" altLang="zh-CN"/>
          </a:p>
        </p:txBody>
      </p:sp>
      <p:sp>
        <p:nvSpPr>
          <p:cNvPr id="760834" name="Rectangle 2"/>
          <p:cNvSpPr>
            <a:spLocks noGrp="1" noChangeArrowheads="1"/>
          </p:cNvSpPr>
          <p:nvPr>
            <p:ph type="title"/>
          </p:nvPr>
        </p:nvSpPr>
        <p:spPr/>
        <p:txBody>
          <a:bodyPr/>
          <a:lstStyle/>
          <a:p>
            <a:r>
              <a:rPr lang="zh-CN" altLang="en-US"/>
              <a:t>人脸图像的生成要素</a:t>
            </a:r>
            <a:endParaRPr lang="zh-CN" altLang="en-US"/>
          </a:p>
        </p:txBody>
      </p:sp>
      <p:sp>
        <p:nvSpPr>
          <p:cNvPr id="760835" name="Rectangle 3"/>
          <p:cNvSpPr>
            <a:spLocks noGrp="1" noChangeArrowheads="1"/>
          </p:cNvSpPr>
          <p:nvPr>
            <p:ph type="body" idx="1"/>
          </p:nvPr>
        </p:nvSpPr>
        <p:spPr/>
        <p:txBody>
          <a:bodyPr/>
          <a:lstStyle/>
          <a:p>
            <a:pPr>
              <a:lnSpc>
                <a:spcPct val="90000"/>
              </a:lnSpc>
            </a:pPr>
            <a:r>
              <a:rPr lang="zh-CN" altLang="en-US" sz="2400" dirty="0"/>
              <a:t>人脸图像实际上是三大类关键要素共同作用的结果</a:t>
            </a:r>
            <a:endParaRPr lang="zh-CN" altLang="en-US" sz="2400" dirty="0"/>
          </a:p>
          <a:p>
            <a:pPr lvl="1">
              <a:lnSpc>
                <a:spcPct val="90000"/>
              </a:lnSpc>
            </a:pPr>
            <a:r>
              <a:rPr lang="zh-CN" altLang="en-US" sz="2400" dirty="0"/>
              <a:t>人脸内部属性</a:t>
            </a:r>
            <a:r>
              <a:rPr lang="en-US" altLang="zh-CN" sz="2400" i="1" dirty="0"/>
              <a:t>F</a:t>
            </a:r>
            <a:endParaRPr lang="en-US" altLang="zh-CN" sz="2400" i="1" dirty="0"/>
          </a:p>
          <a:p>
            <a:pPr lvl="2">
              <a:lnSpc>
                <a:spcPct val="90000"/>
              </a:lnSpc>
            </a:pPr>
            <a:r>
              <a:rPr lang="zh-CN" altLang="en-US" sz="1800" b="1" dirty="0">
                <a:solidFill>
                  <a:srgbClr val="C00000"/>
                </a:solidFill>
              </a:rPr>
              <a:t>人脸</a:t>
            </a:r>
            <a:r>
              <a:rPr lang="en-US" altLang="zh-CN" sz="1800" b="1" dirty="0">
                <a:solidFill>
                  <a:srgbClr val="C00000"/>
                </a:solidFill>
              </a:rPr>
              <a:t>3D</a:t>
            </a:r>
            <a:r>
              <a:rPr lang="zh-CN" altLang="en-US" sz="1800" b="1" dirty="0">
                <a:solidFill>
                  <a:srgbClr val="C00000"/>
                </a:solidFill>
              </a:rPr>
              <a:t>形状（表面法向量方向）</a:t>
            </a:r>
            <a:endParaRPr lang="zh-CN" altLang="en-US" sz="1800" b="1" dirty="0">
              <a:solidFill>
                <a:srgbClr val="C00000"/>
              </a:solidFill>
            </a:endParaRPr>
          </a:p>
          <a:p>
            <a:pPr lvl="2">
              <a:lnSpc>
                <a:spcPct val="90000"/>
              </a:lnSpc>
            </a:pPr>
            <a:r>
              <a:rPr lang="zh-CN" altLang="en-US" sz="1800" b="1" dirty="0">
                <a:solidFill>
                  <a:srgbClr val="C00000"/>
                </a:solidFill>
              </a:rPr>
              <a:t>包括人脸表面的反射属性（包括反射系数等，通常简称为纹理）</a:t>
            </a:r>
            <a:endParaRPr lang="zh-CN" altLang="en-US" sz="1800" b="1" dirty="0">
              <a:solidFill>
                <a:srgbClr val="C00000"/>
              </a:solidFill>
            </a:endParaRPr>
          </a:p>
          <a:p>
            <a:pPr lvl="2">
              <a:lnSpc>
                <a:spcPct val="90000"/>
              </a:lnSpc>
            </a:pPr>
            <a:r>
              <a:rPr lang="zh-CN" altLang="en-US" sz="1800" dirty="0"/>
              <a:t>人脸表情、胡须等属性的变化；</a:t>
            </a:r>
            <a:endParaRPr lang="zh-CN" altLang="en-US" sz="1800" dirty="0"/>
          </a:p>
          <a:p>
            <a:pPr lvl="1">
              <a:lnSpc>
                <a:spcPct val="90000"/>
              </a:lnSpc>
            </a:pPr>
            <a:r>
              <a:rPr lang="zh-CN" altLang="en-US" sz="2400" dirty="0"/>
              <a:t>外部成像条件</a:t>
            </a:r>
            <a:r>
              <a:rPr lang="en-US" altLang="zh-CN" sz="2400" i="1" dirty="0"/>
              <a:t>L</a:t>
            </a:r>
            <a:endParaRPr lang="en-US" altLang="zh-CN" sz="2400" i="1" dirty="0"/>
          </a:p>
          <a:p>
            <a:pPr lvl="2">
              <a:lnSpc>
                <a:spcPct val="90000"/>
              </a:lnSpc>
            </a:pPr>
            <a:r>
              <a:rPr lang="zh-CN" altLang="en-US" sz="1800" dirty="0"/>
              <a:t>包括光源（位置和强度等）</a:t>
            </a:r>
            <a:endParaRPr lang="zh-CN" altLang="en-US" sz="1800" dirty="0"/>
          </a:p>
          <a:p>
            <a:pPr lvl="2">
              <a:lnSpc>
                <a:spcPct val="90000"/>
              </a:lnSpc>
            </a:pPr>
            <a:r>
              <a:rPr lang="zh-CN" altLang="en-US" sz="1800" dirty="0"/>
              <a:t>其他物体或者人体其他部件对人脸的遮挡（比如眼镜、帽子、头发）等。</a:t>
            </a:r>
            <a:endParaRPr lang="zh-CN" altLang="en-US" sz="1800" dirty="0"/>
          </a:p>
          <a:p>
            <a:pPr lvl="1">
              <a:lnSpc>
                <a:spcPct val="90000"/>
              </a:lnSpc>
            </a:pPr>
            <a:r>
              <a:rPr lang="zh-CN" altLang="en-US" sz="2400" dirty="0"/>
              <a:t>摄像机成像参数</a:t>
            </a:r>
            <a:r>
              <a:rPr lang="en-US" altLang="zh-CN" sz="2400" i="1" dirty="0"/>
              <a:t>C</a:t>
            </a:r>
            <a:endParaRPr lang="en-US" altLang="zh-CN" sz="2400" dirty="0"/>
          </a:p>
          <a:p>
            <a:pPr lvl="2">
              <a:lnSpc>
                <a:spcPct val="90000"/>
              </a:lnSpc>
            </a:pPr>
            <a:r>
              <a:rPr lang="zh-CN" altLang="en-US" sz="1800" dirty="0"/>
              <a:t>包括摄像机位置（视点）、摄像机的焦距、光圈、快门速度等内外部参数</a:t>
            </a:r>
            <a:r>
              <a:rPr lang="zh-CN" altLang="en-US" sz="2000" dirty="0"/>
              <a:t> </a:t>
            </a:r>
            <a:endParaRPr lang="zh-CN" altLang="en-US" sz="2000" dirty="0"/>
          </a:p>
        </p:txBody>
      </p:sp>
      <p:graphicFrame>
        <p:nvGraphicFramePr>
          <p:cNvPr id="760836" name="Object 4"/>
          <p:cNvGraphicFramePr>
            <a:graphicFrameLocks noChangeAspect="1"/>
          </p:cNvGraphicFramePr>
          <p:nvPr/>
        </p:nvGraphicFramePr>
        <p:xfrm>
          <a:off x="4875214" y="5208588"/>
          <a:ext cx="2930525" cy="615950"/>
        </p:xfrm>
        <a:graphic>
          <a:graphicData uri="http://schemas.openxmlformats.org/presentationml/2006/ole">
            <mc:AlternateContent xmlns:mc="http://schemas.openxmlformats.org/markup-compatibility/2006">
              <mc:Choice xmlns:v="urn:schemas-microsoft-com:vml" Requires="v">
                <p:oleObj spid="_x0000_s6371" name="Equation" r:id="rId1" imgW="1219200" imgH="266700" progId="Equation.3">
                  <p:embed/>
                </p:oleObj>
              </mc:Choice>
              <mc:Fallback>
                <p:oleObj name="Equation" r:id="rId1" imgW="1219200" imgH="2667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5214" y="5208588"/>
                        <a:ext cx="2930525" cy="615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60837" name="Group 5"/>
          <p:cNvGrpSpPr/>
          <p:nvPr/>
        </p:nvGrpSpPr>
        <p:grpSpPr bwMode="auto">
          <a:xfrm>
            <a:off x="2689449" y="3709720"/>
            <a:ext cx="5505646" cy="1498868"/>
            <a:chOff x="1056" y="1968"/>
            <a:chExt cx="4176" cy="1536"/>
          </a:xfrm>
        </p:grpSpPr>
        <p:sp>
          <p:nvSpPr>
            <p:cNvPr id="760838" name="Line 6"/>
            <p:cNvSpPr>
              <a:spLocks noChangeShapeType="1"/>
            </p:cNvSpPr>
            <p:nvPr/>
          </p:nvSpPr>
          <p:spPr bwMode="auto">
            <a:xfrm>
              <a:off x="1056" y="1968"/>
              <a:ext cx="4176" cy="1344"/>
            </a:xfrm>
            <a:prstGeom prst="line">
              <a:avLst/>
            </a:prstGeom>
            <a:noFill/>
            <a:ln w="38100">
              <a:solidFill>
                <a:srgbClr val="FF00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60839" name="Line 7"/>
            <p:cNvSpPr>
              <a:spLocks noChangeShapeType="1"/>
            </p:cNvSpPr>
            <p:nvPr/>
          </p:nvSpPr>
          <p:spPr bwMode="auto">
            <a:xfrm flipV="1">
              <a:off x="1104" y="1968"/>
              <a:ext cx="3936" cy="1536"/>
            </a:xfrm>
            <a:prstGeom prst="line">
              <a:avLst/>
            </a:prstGeom>
            <a:noFill/>
            <a:ln w="38100">
              <a:solidFill>
                <a:srgbClr val="FF00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760841" name="Text Box 9"/>
          <p:cNvSpPr txBox="1">
            <a:spLocks noChangeArrowheads="1"/>
          </p:cNvSpPr>
          <p:nvPr/>
        </p:nvSpPr>
        <p:spPr bwMode="auto">
          <a:xfrm>
            <a:off x="2236699" y="4089683"/>
            <a:ext cx="727551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sz="4000" dirty="0">
                <a:solidFill>
                  <a:srgbClr val="FF0000"/>
                </a:solidFill>
                <a:effectLst>
                  <a:outerShdw blurRad="38100" dist="38100" dir="2700000" algn="tl">
                    <a:srgbClr val="000000"/>
                  </a:outerShdw>
                </a:effectLst>
                <a:latin typeface="Arial" panose="020B0604020202020204" pitchFamily="34" charset="0"/>
              </a:rPr>
              <a:t>对识别人脸无益的干扰因素！</a:t>
            </a:r>
            <a:endParaRPr lang="zh-CN" altLang="en-US" sz="4000" dirty="0">
              <a:solidFill>
                <a:srgbClr val="FF0000"/>
              </a:solidFill>
              <a:effectLst>
                <a:outerShdw blurRad="38100" dist="38100" dir="2700000" algn="tl">
                  <a:srgbClr val="000000"/>
                </a:outerShdw>
              </a:effectLst>
              <a:latin typeface="Arial" panose="020B0604020202020204" pitchFamily="34" charset="0"/>
            </a:endParaRPr>
          </a:p>
        </p:txBody>
      </p:sp>
      <p:sp>
        <p:nvSpPr>
          <p:cNvPr id="2" name="日期占位符 1"/>
          <p:cNvSpPr>
            <a:spLocks noGrp="1"/>
          </p:cNvSpPr>
          <p:nvPr>
            <p:ph type="dt" sz="half" idx="10"/>
          </p:nvPr>
        </p:nvSpPr>
        <p:spPr/>
        <p:txBody>
          <a:bodyPr/>
          <a:p>
            <a:fld id="{49828031-7604-4642-B102-9733DD188262}" type="datetime1">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nodeType="clickEffect">
                                  <p:stCondLst>
                                    <p:cond delay="0"/>
                                  </p:stCondLst>
                                  <p:childTnLst>
                                    <p:set>
                                      <p:cBhvr>
                                        <p:cTn id="6" dur="1" fill="hold">
                                          <p:stCondLst>
                                            <p:cond delay="0"/>
                                          </p:stCondLst>
                                        </p:cTn>
                                        <p:tgtEl>
                                          <p:spTgt spid="760837"/>
                                        </p:tgtEl>
                                        <p:attrNameLst>
                                          <p:attrName>style.visibility</p:attrName>
                                        </p:attrNameLst>
                                      </p:cBhvr>
                                      <p:to>
                                        <p:strVal val="visible"/>
                                      </p:to>
                                    </p:set>
                                    <p:anim calcmode="lin" valueType="num">
                                      <p:cBhvr>
                                        <p:cTn id="7" dur="500" fill="hold"/>
                                        <p:tgtEl>
                                          <p:spTgt spid="760837"/>
                                        </p:tgtEl>
                                        <p:attrNameLst>
                                          <p:attrName>ppt_w</p:attrName>
                                        </p:attrNameLst>
                                      </p:cBhvr>
                                      <p:tavLst>
                                        <p:tav tm="0">
                                          <p:val>
                                            <p:strVal val="4/3*#ppt_w"/>
                                          </p:val>
                                        </p:tav>
                                        <p:tav tm="100000">
                                          <p:val>
                                            <p:strVal val="#ppt_w"/>
                                          </p:val>
                                        </p:tav>
                                      </p:tavLst>
                                    </p:anim>
                                    <p:anim calcmode="lin" valueType="num">
                                      <p:cBhvr>
                                        <p:cTn id="8" dur="500" fill="hold"/>
                                        <p:tgtEl>
                                          <p:spTgt spid="760837"/>
                                        </p:tgtEl>
                                        <p:attrNameLst>
                                          <p:attrName>ppt_h</p:attrName>
                                        </p:attrNameLst>
                                      </p:cBhvr>
                                      <p:tavLst>
                                        <p:tav tm="0">
                                          <p:val>
                                            <p:strVal val="4/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760841"/>
                                        </p:tgtEl>
                                        <p:attrNameLst>
                                          <p:attrName>style.visibility</p:attrName>
                                        </p:attrNameLst>
                                      </p:cBhvr>
                                      <p:to>
                                        <p:strVal val="visible"/>
                                      </p:to>
                                    </p:set>
                                    <p:anim calcmode="lin" valueType="num">
                                      <p:cBhvr>
                                        <p:cTn id="13" dur="500" fill="hold"/>
                                        <p:tgtEl>
                                          <p:spTgt spid="760841"/>
                                        </p:tgtEl>
                                        <p:attrNameLst>
                                          <p:attrName>ppt_w</p:attrName>
                                        </p:attrNameLst>
                                      </p:cBhvr>
                                      <p:tavLst>
                                        <p:tav tm="0">
                                          <p:val>
                                            <p:fltVal val="0"/>
                                          </p:val>
                                        </p:tav>
                                        <p:tav tm="100000">
                                          <p:val>
                                            <p:strVal val="#ppt_w"/>
                                          </p:val>
                                        </p:tav>
                                      </p:tavLst>
                                    </p:anim>
                                    <p:anim calcmode="lin" valueType="num">
                                      <p:cBhvr>
                                        <p:cTn id="14" dur="500" fill="hold"/>
                                        <p:tgtEl>
                                          <p:spTgt spid="76084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0841"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5"/>
          <p:cNvSpPr>
            <a:spLocks noGrp="1"/>
          </p:cNvSpPr>
          <p:nvPr>
            <p:ph type="sldNum" sz="quarter" idx="12"/>
          </p:nvPr>
        </p:nvSpPr>
        <p:spPr/>
        <p:txBody>
          <a:bodyPr/>
          <a:lstStyle/>
          <a:p>
            <a:fld id="{BF48573D-1BAA-4375-8BC8-6C09E281BAFA}" type="slidenum">
              <a:rPr lang="en-US" altLang="zh-CN"/>
            </a:fld>
            <a:endParaRPr lang="en-US" altLang="zh-CN"/>
          </a:p>
        </p:txBody>
      </p:sp>
      <p:sp>
        <p:nvSpPr>
          <p:cNvPr id="761858" name="Rectangle 2"/>
          <p:cNvSpPr>
            <a:spLocks noGrp="1" noChangeArrowheads="1"/>
          </p:cNvSpPr>
          <p:nvPr>
            <p:ph type="title"/>
          </p:nvPr>
        </p:nvSpPr>
        <p:spPr/>
        <p:txBody>
          <a:bodyPr/>
          <a:lstStyle/>
          <a:p>
            <a:r>
              <a:rPr lang="zh-CN" altLang="en-US"/>
              <a:t>理想的识别模型</a:t>
            </a:r>
            <a:endParaRPr lang="zh-CN" altLang="en-US"/>
          </a:p>
        </p:txBody>
      </p:sp>
      <p:sp>
        <p:nvSpPr>
          <p:cNvPr id="761859" name="Rectangle 3"/>
          <p:cNvSpPr>
            <a:spLocks noGrp="1" noChangeArrowheads="1"/>
          </p:cNvSpPr>
          <p:nvPr>
            <p:ph type="body" idx="1"/>
          </p:nvPr>
        </p:nvSpPr>
        <p:spPr/>
        <p:txBody>
          <a:bodyPr/>
          <a:lstStyle/>
          <a:p>
            <a:r>
              <a:rPr lang="zh-CN" altLang="en-US" sz="2800" dirty="0">
                <a:latin typeface="宋体" panose="02010600030101010101" pitchFamily="2" charset="-122"/>
              </a:rPr>
              <a:t>从人脸图像中剥离出</a:t>
            </a:r>
            <a:endParaRPr lang="zh-CN" altLang="en-US" sz="2800" dirty="0">
              <a:latin typeface="宋体" panose="02010600030101010101" pitchFamily="2" charset="-122"/>
            </a:endParaRPr>
          </a:p>
          <a:p>
            <a:pPr lvl="1"/>
            <a:r>
              <a:rPr lang="zh-CN" altLang="en-US" sz="2400" dirty="0">
                <a:latin typeface="宋体" panose="02010600030101010101" pitchFamily="2" charset="-122"/>
              </a:rPr>
              <a:t>人脸稳定不变的本质属性（</a:t>
            </a:r>
            <a:r>
              <a:rPr lang="en-US" altLang="zh-CN" sz="2400" dirty="0"/>
              <a:t>3D</a:t>
            </a:r>
            <a:r>
              <a:rPr lang="zh-CN" altLang="en-US" sz="2400" dirty="0">
                <a:latin typeface="宋体" panose="02010600030101010101" pitchFamily="2" charset="-122"/>
              </a:rPr>
              <a:t>形状与表面反射率）</a:t>
            </a:r>
            <a:endParaRPr lang="zh-CN" altLang="en-US" sz="2400" dirty="0">
              <a:latin typeface="宋体" panose="02010600030101010101" pitchFamily="2" charset="-122"/>
            </a:endParaRPr>
          </a:p>
          <a:p>
            <a:pPr lvl="1"/>
            <a:r>
              <a:rPr lang="zh-CN" altLang="en-US" sz="2400" dirty="0">
                <a:latin typeface="宋体" panose="02010600030101010101" pitchFamily="2" charset="-122"/>
              </a:rPr>
              <a:t>外界条件及其摄像参数变化导致的图像变化</a:t>
            </a:r>
            <a:endParaRPr lang="zh-CN" altLang="en-US" sz="2400" dirty="0">
              <a:latin typeface="宋体" panose="02010600030101010101" pitchFamily="2" charset="-122"/>
            </a:endParaRPr>
          </a:p>
          <a:p>
            <a:pPr marL="0" indent="0">
              <a:buNone/>
            </a:pPr>
            <a:r>
              <a:rPr lang="zh-CN" altLang="en-US" sz="2800" dirty="0">
                <a:latin typeface="宋体" panose="02010600030101010101" pitchFamily="2" charset="-122"/>
              </a:rPr>
              <a:t>然后，从</a:t>
            </a:r>
            <a:r>
              <a:rPr lang="en-US" altLang="zh-CN" sz="2800" dirty="0"/>
              <a:t>3D</a:t>
            </a:r>
            <a:r>
              <a:rPr lang="zh-CN" altLang="en-US" sz="2800" dirty="0">
                <a:latin typeface="宋体" panose="02010600030101010101" pitchFamily="2" charset="-122"/>
              </a:rPr>
              <a:t>形状与表面反射率属性中提取不同人脸的差异信息，馈入到后端的判别分类器中进行识别</a:t>
            </a:r>
            <a:endParaRPr lang="zh-CN" altLang="en-US" sz="2800" dirty="0"/>
          </a:p>
        </p:txBody>
      </p:sp>
      <p:grpSp>
        <p:nvGrpSpPr>
          <p:cNvPr id="761860" name="Group 4"/>
          <p:cNvGrpSpPr/>
          <p:nvPr/>
        </p:nvGrpSpPr>
        <p:grpSpPr bwMode="auto">
          <a:xfrm>
            <a:off x="3194052" y="4111625"/>
            <a:ext cx="5692775" cy="1828800"/>
            <a:chOff x="1056" y="2832"/>
            <a:chExt cx="3840" cy="1152"/>
          </a:xfrm>
        </p:grpSpPr>
        <p:pic>
          <p:nvPicPr>
            <p:cNvPr id="761861" name="Picture 5" descr="Imagi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56" y="2832"/>
              <a:ext cx="3840" cy="1152"/>
            </a:xfrm>
            <a:prstGeom prst="rect">
              <a:avLst/>
            </a:prstGeom>
            <a:solidFill>
              <a:srgbClr val="FFFF00"/>
            </a:solidFill>
          </p:spPr>
        </p:pic>
        <p:sp>
          <p:nvSpPr>
            <p:cNvPr id="761866" name="Line 10"/>
            <p:cNvSpPr>
              <a:spLocks noChangeShapeType="1"/>
            </p:cNvSpPr>
            <p:nvPr/>
          </p:nvSpPr>
          <p:spPr bwMode="auto">
            <a:xfrm flipV="1">
              <a:off x="4393" y="2999"/>
              <a:ext cx="92" cy="126"/>
            </a:xfrm>
            <a:prstGeom prst="line">
              <a:avLst/>
            </a:prstGeom>
            <a:noFill/>
            <a:ln w="12700">
              <a:solidFill>
                <a:schemeClr val="bg2"/>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61867" name="Line 11"/>
            <p:cNvSpPr>
              <a:spLocks noChangeShapeType="1"/>
            </p:cNvSpPr>
            <p:nvPr/>
          </p:nvSpPr>
          <p:spPr bwMode="auto">
            <a:xfrm flipV="1">
              <a:off x="4256" y="2957"/>
              <a:ext cx="0" cy="126"/>
            </a:xfrm>
            <a:prstGeom prst="line">
              <a:avLst/>
            </a:prstGeom>
            <a:noFill/>
            <a:ln w="12700">
              <a:solidFill>
                <a:schemeClr val="bg2"/>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61868" name="Line 12"/>
            <p:cNvSpPr>
              <a:spLocks noChangeShapeType="1"/>
            </p:cNvSpPr>
            <p:nvPr/>
          </p:nvSpPr>
          <p:spPr bwMode="auto">
            <a:xfrm flipH="1" flipV="1">
              <a:off x="4027" y="2999"/>
              <a:ext cx="92" cy="126"/>
            </a:xfrm>
            <a:prstGeom prst="line">
              <a:avLst/>
            </a:prstGeom>
            <a:noFill/>
            <a:ln w="12700">
              <a:solidFill>
                <a:schemeClr val="bg2"/>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761869" name="Text Box 13"/>
          <p:cNvSpPr txBox="1">
            <a:spLocks noChangeArrowheads="1"/>
          </p:cNvSpPr>
          <p:nvPr/>
        </p:nvSpPr>
        <p:spPr bwMode="auto">
          <a:xfrm>
            <a:off x="8277522" y="2328051"/>
            <a:ext cx="39608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b="1" dirty="0">
                <a:solidFill>
                  <a:srgbClr val="FF0000"/>
                </a:solidFill>
                <a:latin typeface="Arial" panose="020B0604020202020204" pitchFamily="34" charset="0"/>
              </a:rPr>
              <a:t>遗憾 </a:t>
            </a:r>
            <a:r>
              <a:rPr lang="zh-CN" altLang="en-US" b="1" dirty="0">
                <a:solidFill>
                  <a:srgbClr val="FF0000"/>
                </a:solidFill>
                <a:latin typeface="Arial" panose="020B0604020202020204" pitchFamily="34" charset="0"/>
                <a:sym typeface="Wingdings" panose="05000000000000000000" pitchFamily="2" charset="2"/>
              </a:rPr>
              <a:t>  </a:t>
            </a:r>
            <a:r>
              <a:rPr lang="zh-CN" altLang="en-US" b="1" dirty="0">
                <a:solidFill>
                  <a:srgbClr val="FF0000"/>
                </a:solidFill>
                <a:latin typeface="Arial" panose="020B0604020202020204" pitchFamily="34" charset="0"/>
              </a:rPr>
              <a:t>一个病态问题！</a:t>
            </a:r>
            <a:endParaRPr lang="zh-CN" altLang="en-US" b="1" dirty="0">
              <a:solidFill>
                <a:srgbClr val="FF0000"/>
              </a:solidFill>
              <a:latin typeface="Arial" panose="020B0604020202020204" pitchFamily="34" charset="0"/>
            </a:endParaRPr>
          </a:p>
        </p:txBody>
      </p:sp>
      <mc:AlternateContent xmlns:mc="http://schemas.openxmlformats.org/markup-compatibility/2006">
        <mc:Choice xmlns:a14="http://schemas.microsoft.com/office/drawing/2010/main" Requires="a14">
          <p:sp>
            <p:nvSpPr>
              <p:cNvPr id="2" name="文本框 1"/>
              <p:cNvSpPr txBox="1"/>
              <p:nvPr/>
            </p:nvSpPr>
            <p:spPr>
              <a:xfrm>
                <a:off x="4752109" y="4716664"/>
                <a:ext cx="500458" cy="369332"/>
              </a:xfrm>
              <a:prstGeom prst="rect">
                <a:avLst/>
              </a:prstGeom>
              <a:solidFill>
                <a:schemeClr val="bg1">
                  <a:lumMod val="95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sym typeface="Wingdings" panose="05000000000000000000" pitchFamily="2" charset="2"/>
                        </a:rPr>
                        <m:t></m:t>
                      </m:r>
                    </m:oMath>
                  </m:oMathPara>
                </a14:m>
                <a:endParaRPr lang="zh-CN" altLang="en-US" dirty="0"/>
              </a:p>
            </p:txBody>
          </p:sp>
        </mc:Choice>
        <mc:Fallback>
          <p:sp>
            <p:nvSpPr>
              <p:cNvPr id="2" name="文本框 1"/>
              <p:cNvSpPr txBox="1">
                <a:spLocks noRot="1" noChangeAspect="1" noMove="1" noResize="1" noEditPoints="1" noAdjustHandles="1" noChangeArrowheads="1" noChangeShapeType="1" noTextEdit="1"/>
              </p:cNvSpPr>
              <p:nvPr/>
            </p:nvSpPr>
            <p:spPr>
              <a:xfrm>
                <a:off x="4752109" y="4716664"/>
                <a:ext cx="500458" cy="369332"/>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p:sp>
        <p:nvSpPr>
          <p:cNvPr id="3" name="日期占位符 2"/>
          <p:cNvSpPr>
            <a:spLocks noGrp="1"/>
          </p:cNvSpPr>
          <p:nvPr>
            <p:ph type="dt" sz="half" idx="10"/>
          </p:nvPr>
        </p:nvSpPr>
        <p:spPr/>
        <p:txBody>
          <a:bodyPr/>
          <a:p>
            <a:fld id="{49828031-7604-4642-B102-9733DD188262}" type="datetime1">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61869"/>
                                        </p:tgtEl>
                                        <p:attrNameLst>
                                          <p:attrName>style.visibility</p:attrName>
                                        </p:attrNameLst>
                                      </p:cBhvr>
                                      <p:to>
                                        <p:strVal val="visible"/>
                                      </p:to>
                                    </p:set>
                                    <p:anim calcmode="lin" valueType="num">
                                      <p:cBhvr additive="base">
                                        <p:cTn id="7" dur="500" fill="hold"/>
                                        <p:tgtEl>
                                          <p:spTgt spid="761869"/>
                                        </p:tgtEl>
                                        <p:attrNameLst>
                                          <p:attrName>ppt_x</p:attrName>
                                        </p:attrNameLst>
                                      </p:cBhvr>
                                      <p:tavLst>
                                        <p:tav tm="0">
                                          <p:val>
                                            <p:strVal val="0-#ppt_w/2"/>
                                          </p:val>
                                        </p:tav>
                                        <p:tav tm="100000">
                                          <p:val>
                                            <p:strVal val="#ppt_x"/>
                                          </p:val>
                                        </p:tav>
                                      </p:tavLst>
                                    </p:anim>
                                    <p:anim calcmode="lin" valueType="num">
                                      <p:cBhvr additive="base">
                                        <p:cTn id="8" dur="500" fill="hold"/>
                                        <p:tgtEl>
                                          <p:spTgt spid="7618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1869"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990B9F04-8F57-4CD8-BE92-971D235FD997}" type="slidenum">
              <a:rPr lang="en-US" altLang="zh-CN"/>
            </a:fld>
            <a:endParaRPr lang="en-US" altLang="zh-CN"/>
          </a:p>
        </p:txBody>
      </p:sp>
      <p:sp>
        <p:nvSpPr>
          <p:cNvPr id="762882" name="Rectangle 2"/>
          <p:cNvSpPr>
            <a:spLocks noGrp="1" noChangeArrowheads="1"/>
          </p:cNvSpPr>
          <p:nvPr>
            <p:ph type="title"/>
          </p:nvPr>
        </p:nvSpPr>
        <p:spPr/>
        <p:txBody>
          <a:bodyPr/>
          <a:lstStyle/>
          <a:p>
            <a:r>
              <a:rPr lang="zh-CN" altLang="en-US"/>
              <a:t>实际解决方案</a:t>
            </a:r>
            <a:endParaRPr lang="zh-CN" altLang="en-US"/>
          </a:p>
        </p:txBody>
      </p:sp>
      <p:sp>
        <p:nvSpPr>
          <p:cNvPr id="762883" name="Rectangle 3"/>
          <p:cNvSpPr>
            <a:spLocks noGrp="1" noChangeArrowheads="1"/>
          </p:cNvSpPr>
          <p:nvPr>
            <p:ph type="body" idx="1"/>
          </p:nvPr>
        </p:nvSpPr>
        <p:spPr/>
        <p:txBody>
          <a:bodyPr>
            <a:normAutofit/>
          </a:bodyPr>
          <a:lstStyle/>
          <a:p>
            <a:pPr marL="0" indent="0">
              <a:lnSpc>
                <a:spcPct val="120000"/>
              </a:lnSpc>
              <a:buNone/>
            </a:pPr>
            <a:r>
              <a:rPr lang="zh-CN" altLang="en-US" sz="2800" dirty="0">
                <a:latin typeface="宋体" panose="02010600030101010101" pitchFamily="2" charset="-122"/>
              </a:rPr>
              <a:t>目前的多数系统采用的人脸建模方法仍然停留在图像层面上，并没有显式地分离出</a:t>
            </a:r>
            <a:r>
              <a:rPr lang="en-US" altLang="zh-CN" sz="2800" dirty="0"/>
              <a:t>3D</a:t>
            </a:r>
            <a:r>
              <a:rPr lang="zh-CN" altLang="en-US" sz="2800" dirty="0">
                <a:latin typeface="宋体" panose="02010600030101010101" pitchFamily="2" charset="-122"/>
              </a:rPr>
              <a:t>形状和纹理的步骤</a:t>
            </a:r>
            <a:endParaRPr lang="zh-CN" altLang="en-US" sz="2800" dirty="0">
              <a:latin typeface="宋体" panose="02010600030101010101" pitchFamily="2" charset="-122"/>
            </a:endParaRPr>
          </a:p>
          <a:p>
            <a:pPr>
              <a:lnSpc>
                <a:spcPct val="120000"/>
              </a:lnSpc>
            </a:pPr>
            <a:r>
              <a:rPr lang="zh-CN" altLang="en-US" sz="2800" dirty="0">
                <a:latin typeface="宋体" panose="02010600030101010101" pitchFamily="2" charset="-122"/>
              </a:rPr>
              <a:t>而是直接通过从</a:t>
            </a:r>
            <a:r>
              <a:rPr lang="zh-CN" altLang="en-US" sz="2800" dirty="0"/>
              <a:t>“</a:t>
            </a:r>
            <a:r>
              <a:rPr lang="zh-CN" altLang="en-US" sz="2800" dirty="0">
                <a:latin typeface="宋体" panose="02010600030101010101" pitchFamily="2" charset="-122"/>
              </a:rPr>
              <a:t>图像</a:t>
            </a:r>
            <a:r>
              <a:rPr lang="zh-CN" altLang="en-US" sz="2800" dirty="0"/>
              <a:t>”</a:t>
            </a:r>
            <a:r>
              <a:rPr lang="zh-CN" altLang="en-US" sz="2800" dirty="0">
                <a:latin typeface="宋体" panose="02010600030101010101" pitchFamily="2" charset="-122"/>
              </a:rPr>
              <a:t>中提取</a:t>
            </a:r>
            <a:r>
              <a:rPr lang="zh-CN" altLang="en-US" sz="2800" dirty="0">
                <a:solidFill>
                  <a:srgbClr val="C00000"/>
                </a:solidFill>
                <a:latin typeface="宋体" panose="02010600030101010101" pitchFamily="2" charset="-122"/>
              </a:rPr>
              <a:t>人脸表示特征</a:t>
            </a:r>
            <a:r>
              <a:rPr lang="zh-CN" altLang="en-US" sz="2800" dirty="0">
                <a:latin typeface="宋体" panose="02010600030101010101" pitchFamily="2" charset="-122"/>
              </a:rPr>
              <a:t>并进行分类来完成识别</a:t>
            </a:r>
            <a:endParaRPr lang="zh-CN" altLang="en-US" sz="2800" dirty="0">
              <a:latin typeface="宋体" panose="02010600030101010101" pitchFamily="2" charset="-122"/>
            </a:endParaRPr>
          </a:p>
          <a:p>
            <a:pPr lvl="1">
              <a:lnSpc>
                <a:spcPct val="120000"/>
              </a:lnSpc>
            </a:pPr>
            <a:r>
              <a:rPr lang="en-US" altLang="zh-CN" sz="2000" dirty="0"/>
              <a:t>2D </a:t>
            </a:r>
            <a:r>
              <a:rPr lang="zh-CN" altLang="en-US" sz="2000" dirty="0"/>
              <a:t>结构信息</a:t>
            </a:r>
            <a:r>
              <a:rPr lang="en-US" altLang="zh-CN" sz="2000" dirty="0"/>
              <a:t>——</a:t>
            </a:r>
            <a:r>
              <a:rPr lang="zh-CN" altLang="en-US" sz="2000" dirty="0"/>
              <a:t>基于几何结构的人脸特征</a:t>
            </a:r>
            <a:endParaRPr lang="zh-CN" altLang="en-US" sz="2000" dirty="0"/>
          </a:p>
          <a:p>
            <a:pPr lvl="1">
              <a:lnSpc>
                <a:spcPct val="120000"/>
              </a:lnSpc>
            </a:pPr>
            <a:r>
              <a:rPr lang="zh-CN" altLang="en-US" sz="2000" dirty="0"/>
              <a:t>利用</a:t>
            </a:r>
            <a:r>
              <a:rPr lang="zh-CN" altLang="en-US" sz="2000" b="1" dirty="0"/>
              <a:t>少量</a:t>
            </a:r>
            <a:r>
              <a:rPr lang="en-US" altLang="zh-CN" sz="2000" dirty="0"/>
              <a:t>3D</a:t>
            </a:r>
            <a:r>
              <a:rPr lang="zh-CN" altLang="en-US" sz="2000" dirty="0"/>
              <a:t>信息进行识别的方法：</a:t>
            </a:r>
            <a:r>
              <a:rPr lang="en-US" altLang="zh-CN" sz="2000" dirty="0" err="1"/>
              <a:t>Morphable</a:t>
            </a:r>
            <a:r>
              <a:rPr lang="en-US" altLang="zh-CN" sz="2000" dirty="0"/>
              <a:t> models</a:t>
            </a:r>
            <a:endParaRPr lang="en-US" altLang="zh-CN" sz="2400" dirty="0"/>
          </a:p>
          <a:p>
            <a:pPr lvl="1">
              <a:lnSpc>
                <a:spcPct val="120000"/>
              </a:lnSpc>
            </a:pPr>
            <a:r>
              <a:rPr lang="en-US" altLang="zh-CN" sz="2000" dirty="0"/>
              <a:t>2D </a:t>
            </a:r>
            <a:r>
              <a:rPr lang="zh-CN" altLang="en-US" sz="2000" dirty="0"/>
              <a:t>图像灰度数据统计特征</a:t>
            </a:r>
            <a:r>
              <a:rPr lang="en-US" altLang="zh-CN" sz="2000" dirty="0"/>
              <a:t>—</a:t>
            </a:r>
            <a:r>
              <a:rPr lang="zh-CN" altLang="en-US" sz="2000" dirty="0"/>
              <a:t>如模板匹配</a:t>
            </a:r>
            <a:r>
              <a:rPr lang="en-US" altLang="zh-CN" sz="2000" dirty="0"/>
              <a:t>, </a:t>
            </a:r>
            <a:r>
              <a:rPr lang="en-US" altLang="zh-CN" sz="2000" dirty="0" err="1"/>
              <a:t>Eigenface</a:t>
            </a:r>
            <a:r>
              <a:rPr lang="en-US" altLang="zh-CN" sz="2000" dirty="0"/>
              <a:t>, </a:t>
            </a:r>
            <a:r>
              <a:rPr lang="en-US" altLang="zh-CN" sz="2000" dirty="0" err="1"/>
              <a:t>Fisherface</a:t>
            </a:r>
            <a:endParaRPr lang="en-US" altLang="zh-CN" sz="2000" dirty="0"/>
          </a:p>
        </p:txBody>
      </p:sp>
      <p:sp>
        <p:nvSpPr>
          <p:cNvPr id="2" name="日期占位符 1"/>
          <p:cNvSpPr>
            <a:spLocks noGrp="1"/>
          </p:cNvSpPr>
          <p:nvPr>
            <p:ph type="dt" sz="half" idx="10"/>
          </p:nvPr>
        </p:nvSpPr>
        <p:spPr/>
        <p:txBody>
          <a:bodyPr/>
          <a:p>
            <a:fld id="{49828031-7604-4642-B102-9733DD188262}" type="datetime1">
              <a:rPr lang="zh-CN" altLang="en-US" smtClean="0"/>
            </a:fld>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EE8304DD-E920-44BE-91F9-2312FC0BF849}" type="slidenum">
              <a:rPr lang="en-US" altLang="zh-CN"/>
            </a:fld>
            <a:endParaRPr lang="en-US" altLang="zh-CN"/>
          </a:p>
        </p:txBody>
      </p:sp>
      <p:sp>
        <p:nvSpPr>
          <p:cNvPr id="785410" name="Rectangle 2"/>
          <p:cNvSpPr>
            <a:spLocks noGrp="1" noChangeArrowheads="1"/>
          </p:cNvSpPr>
          <p:nvPr>
            <p:ph type="title"/>
          </p:nvPr>
        </p:nvSpPr>
        <p:spPr/>
        <p:txBody>
          <a:bodyPr/>
          <a:lstStyle/>
          <a:p>
            <a:r>
              <a:rPr lang="zh-CN" altLang="en-US"/>
              <a:t>领域技术发展现状</a:t>
            </a:r>
            <a:endParaRPr lang="zh-CN" altLang="en-US"/>
          </a:p>
        </p:txBody>
      </p:sp>
      <p:pic>
        <p:nvPicPr>
          <p:cNvPr id="2" name="图片 1"/>
          <p:cNvPicPr>
            <a:picLocks noChangeAspect="1"/>
          </p:cNvPicPr>
          <p:nvPr/>
        </p:nvPicPr>
        <p:blipFill>
          <a:blip r:embed="rId1"/>
          <a:stretch>
            <a:fillRect/>
          </a:stretch>
        </p:blipFill>
        <p:spPr>
          <a:xfrm>
            <a:off x="9377045" y="2729230"/>
            <a:ext cx="2811780" cy="1828800"/>
          </a:xfrm>
          <a:prstGeom prst="rect">
            <a:avLst/>
          </a:prstGeom>
        </p:spPr>
      </p:pic>
      <p:sp>
        <p:nvSpPr>
          <p:cNvPr id="3" name="文本框 2"/>
          <p:cNvSpPr txBox="1"/>
          <p:nvPr/>
        </p:nvSpPr>
        <p:spPr>
          <a:xfrm>
            <a:off x="7357745" y="1716405"/>
            <a:ext cx="5646420" cy="1076325"/>
          </a:xfrm>
          <a:prstGeom prst="rect">
            <a:avLst/>
          </a:prstGeom>
          <a:noFill/>
        </p:spPr>
        <p:txBody>
          <a:bodyPr wrap="square" rtlCol="0" anchor="t">
            <a:spAutoFit/>
          </a:bodyPr>
          <a:p>
            <a:r>
              <a:rPr lang="zh-CN" altLang="en-US" sz="1600"/>
              <a:t>FAR = nontarget_is_target / ( target_is_target </a:t>
            </a:r>
            <a:endParaRPr lang="zh-CN" altLang="en-US" sz="1600"/>
          </a:p>
          <a:p>
            <a:r>
              <a:rPr lang="zh-CN" altLang="en-US" sz="1600"/>
              <a:t>+ nontarget_is_target ) </a:t>
            </a:r>
            <a:endParaRPr lang="zh-CN" altLang="en-US" sz="1600"/>
          </a:p>
          <a:p>
            <a:r>
              <a:rPr lang="zh-CN" altLang="en-US" sz="1600"/>
              <a:t>FRR = target_is_nontarget / ( target_is_nontarget </a:t>
            </a:r>
            <a:endParaRPr lang="zh-CN" altLang="en-US" sz="1600"/>
          </a:p>
          <a:p>
            <a:r>
              <a:rPr lang="zh-CN" altLang="en-US" sz="1600"/>
              <a:t>+ nontarget_is_nontarget ) </a:t>
            </a:r>
            <a:endParaRPr lang="zh-CN" altLang="en-US" sz="1600"/>
          </a:p>
        </p:txBody>
      </p:sp>
      <p:sp>
        <p:nvSpPr>
          <p:cNvPr id="5" name="文本框 4"/>
          <p:cNvSpPr txBox="1"/>
          <p:nvPr/>
        </p:nvSpPr>
        <p:spPr>
          <a:xfrm>
            <a:off x="10416540" y="4147820"/>
            <a:ext cx="894080" cy="306705"/>
          </a:xfrm>
          <a:prstGeom prst="rect">
            <a:avLst/>
          </a:prstGeom>
          <a:noFill/>
        </p:spPr>
        <p:txBody>
          <a:bodyPr wrap="none" rtlCol="0">
            <a:spAutoFit/>
          </a:bodyPr>
          <a:p>
            <a:r>
              <a:rPr lang="zh-CN" altLang="en-US" sz="1400"/>
              <a:t>判决阈值</a:t>
            </a:r>
            <a:endParaRPr lang="zh-CN" altLang="en-US" sz="1400"/>
          </a:p>
        </p:txBody>
      </p:sp>
      <p:sp>
        <p:nvSpPr>
          <p:cNvPr id="785411" name="Rectangle 3"/>
          <p:cNvSpPr>
            <a:spLocks noGrp="1" noChangeArrowheads="1"/>
          </p:cNvSpPr>
          <p:nvPr>
            <p:ph type="body" idx="1"/>
          </p:nvPr>
        </p:nvSpPr>
        <p:spPr>
          <a:xfrm>
            <a:off x="19685" y="1692910"/>
            <a:ext cx="12100560" cy="4745990"/>
          </a:xfrm>
        </p:spPr>
        <p:txBody>
          <a:bodyPr>
            <a:normAutofit fontScale="70000"/>
          </a:bodyPr>
          <a:lstStyle/>
          <a:p>
            <a:pPr>
              <a:lnSpc>
                <a:spcPct val="90000"/>
              </a:lnSpc>
            </a:pPr>
            <a:r>
              <a:rPr lang="zh-CN" altLang="en-US" sz="2800" dirty="0"/>
              <a:t>在比较良好的环境条件情况下，对基本正面人脸进行识别的性能：</a:t>
            </a:r>
            <a:endParaRPr lang="zh-CN" altLang="en-US" sz="2800" dirty="0"/>
          </a:p>
          <a:p>
            <a:pPr lvl="1">
              <a:lnSpc>
                <a:spcPct val="90000"/>
              </a:lnSpc>
            </a:pPr>
            <a:r>
              <a:rPr lang="zh-CN" altLang="en-US" sz="2800" dirty="0"/>
              <a:t>首选识别率</a:t>
            </a:r>
            <a:r>
              <a:rPr lang="en-US" altLang="zh-CN" sz="2800" dirty="0"/>
              <a:t>(Top 1 accuracy)</a:t>
            </a:r>
            <a:r>
              <a:rPr lang="zh-CN" altLang="en-US" sz="2800" dirty="0"/>
              <a:t>：</a:t>
            </a:r>
            <a:r>
              <a:rPr lang="en-US" altLang="zh-CN" sz="2800" dirty="0"/>
              <a:t>99%</a:t>
            </a:r>
            <a:r>
              <a:rPr lang="zh-CN" altLang="en-US" sz="2800" dirty="0"/>
              <a:t>以上</a:t>
            </a:r>
            <a:endParaRPr lang="zh-CN" altLang="en-US" sz="2800" dirty="0"/>
          </a:p>
          <a:p>
            <a:pPr lvl="1">
              <a:lnSpc>
                <a:spcPct val="90000"/>
              </a:lnSpc>
            </a:pPr>
            <a:r>
              <a:rPr lang="zh-CN" altLang="en-US" sz="2800" dirty="0"/>
              <a:t>等错误率：</a:t>
            </a:r>
            <a:r>
              <a:rPr lang="en-US" altLang="zh-CN" sz="2800" dirty="0"/>
              <a:t>1%</a:t>
            </a:r>
            <a:r>
              <a:rPr lang="zh-CN" altLang="en-US" sz="2800" dirty="0"/>
              <a:t>以下</a:t>
            </a:r>
            <a:endParaRPr lang="zh-CN" altLang="en-US" sz="2800" dirty="0"/>
          </a:p>
          <a:p>
            <a:pPr>
              <a:lnSpc>
                <a:spcPct val="90000"/>
              </a:lnSpc>
            </a:pPr>
            <a:r>
              <a:rPr lang="zh-CN" altLang="en-US" sz="2800" dirty="0"/>
              <a:t>在环境比较糟糕的情况下，对基本正面人脸进行识别的性能：</a:t>
            </a:r>
            <a:endParaRPr lang="zh-CN" altLang="en-US" sz="2800" dirty="0"/>
          </a:p>
          <a:p>
            <a:pPr lvl="1">
              <a:lnSpc>
                <a:spcPct val="90000"/>
              </a:lnSpc>
            </a:pPr>
            <a:r>
              <a:rPr lang="zh-CN" altLang="en-US" sz="2800" dirty="0"/>
              <a:t>首选识别率：</a:t>
            </a:r>
            <a:r>
              <a:rPr lang="en-US" altLang="zh-CN" sz="2800" dirty="0"/>
              <a:t>85%</a:t>
            </a:r>
            <a:r>
              <a:rPr lang="zh-CN" altLang="en-US" sz="2800" dirty="0"/>
              <a:t>以下</a:t>
            </a:r>
            <a:endParaRPr lang="zh-CN" altLang="en-US" sz="2800" dirty="0"/>
          </a:p>
          <a:p>
            <a:pPr lvl="1">
              <a:lnSpc>
                <a:spcPct val="90000"/>
              </a:lnSpc>
            </a:pPr>
            <a:r>
              <a:rPr lang="zh-CN" altLang="en-US" sz="2800" dirty="0"/>
              <a:t>等错误率：</a:t>
            </a:r>
            <a:r>
              <a:rPr lang="en-US" altLang="zh-CN" sz="2800" dirty="0"/>
              <a:t>10%</a:t>
            </a:r>
            <a:r>
              <a:rPr lang="zh-CN" altLang="en-US" sz="2800" dirty="0"/>
              <a:t>以上</a:t>
            </a:r>
            <a:endParaRPr lang="zh-CN" altLang="en-US" sz="2800" dirty="0"/>
          </a:p>
          <a:p>
            <a:pPr marL="201295" lvl="1" indent="0">
              <a:lnSpc>
                <a:spcPct val="90000"/>
              </a:lnSpc>
              <a:buNone/>
            </a:pPr>
            <a:r>
              <a:rPr lang="zh-CN" altLang="en-US" sz="2800" dirty="0"/>
              <a:t>我国人脸识别技术的发展状态在国际上处于领先地位（</a:t>
            </a:r>
            <a:r>
              <a:rPr lang="en-US" altLang="zh-CN" sz="2800" dirty="0"/>
              <a:t>BAT</a:t>
            </a:r>
            <a:r>
              <a:rPr lang="zh-CN" altLang="en-US" sz="2800" dirty="0"/>
              <a:t>等大公司都有专门团队）：</a:t>
            </a:r>
            <a:endParaRPr lang="zh-CN" altLang="en-US" sz="2800" dirty="0"/>
          </a:p>
          <a:p>
            <a:pPr lvl="1">
              <a:lnSpc>
                <a:spcPct val="90000"/>
              </a:lnSpc>
            </a:pPr>
            <a:r>
              <a:rPr lang="zh-CN" altLang="en-US" sz="2800" dirty="0"/>
              <a:t>旷视科技（</a:t>
            </a:r>
            <a:r>
              <a:rPr lang="en-US" altLang="zh-CN" sz="2800" dirty="0"/>
              <a:t>Face++</a:t>
            </a:r>
            <a:r>
              <a:rPr lang="zh-CN" altLang="en-US" sz="2800" dirty="0"/>
              <a:t>）</a:t>
            </a:r>
            <a:r>
              <a:rPr lang="en-US" altLang="zh-CN" sz="2800" dirty="0"/>
              <a:t>:</a:t>
            </a:r>
            <a:r>
              <a:rPr lang="zh-CN" altLang="en-US" sz="2800" dirty="0"/>
              <a:t>国内最早提出并实现云识别技术</a:t>
            </a:r>
            <a:endParaRPr lang="zh-CN" altLang="en-US" sz="2800" dirty="0"/>
          </a:p>
          <a:p>
            <a:pPr lvl="1">
              <a:lnSpc>
                <a:spcPct val="90000"/>
              </a:lnSpc>
            </a:pPr>
            <a:r>
              <a:rPr lang="zh-CN" altLang="en-US" sz="2800" dirty="0"/>
              <a:t>腾讯优图：近年来在公开评测上表现优异，其</a:t>
            </a:r>
            <a:r>
              <a:rPr lang="en-US" altLang="zh-CN" sz="2800" dirty="0"/>
              <a:t>API</a:t>
            </a:r>
            <a:r>
              <a:rPr lang="zh-CN" altLang="en-US" sz="2800" dirty="0"/>
              <a:t>性能也非常不错（与旷视相当甚至略优）</a:t>
            </a:r>
            <a:endParaRPr lang="zh-CN" altLang="en-US" sz="2800" dirty="0"/>
          </a:p>
          <a:p>
            <a:pPr lvl="1">
              <a:lnSpc>
                <a:spcPct val="90000"/>
              </a:lnSpc>
            </a:pPr>
            <a:r>
              <a:rPr lang="zh-CN" altLang="en-US" sz="2800" dirty="0"/>
              <a:t>微软：云识别</a:t>
            </a:r>
            <a:r>
              <a:rPr lang="en-US" altLang="zh-CN" sz="2800" dirty="0"/>
              <a:t>API</a:t>
            </a:r>
            <a:r>
              <a:rPr lang="zh-CN" altLang="en-US" sz="2800" dirty="0"/>
              <a:t>，与微软系统兼容，但收费高，性能一般</a:t>
            </a:r>
            <a:endParaRPr lang="zh-CN" altLang="en-US" sz="2800" dirty="0"/>
          </a:p>
          <a:p>
            <a:pPr lvl="1">
              <a:lnSpc>
                <a:spcPct val="90000"/>
              </a:lnSpc>
            </a:pPr>
            <a:r>
              <a:rPr lang="zh-CN" altLang="en-US" sz="2800" dirty="0">
                <a:sym typeface="+mn-ea"/>
              </a:rPr>
              <a:t>商汤科技：不提供云识别</a:t>
            </a:r>
            <a:r>
              <a:rPr lang="en-US" altLang="zh-CN" sz="2800" dirty="0">
                <a:sym typeface="+mn-ea"/>
              </a:rPr>
              <a:t>API</a:t>
            </a:r>
            <a:r>
              <a:rPr lang="zh-CN" altLang="en-US" sz="2800" dirty="0">
                <a:sym typeface="+mn-ea"/>
              </a:rPr>
              <a:t>，一般将人脸识别集成到系统解决方案当中</a:t>
            </a:r>
            <a:endParaRPr lang="zh-CN" altLang="en-US" sz="2800" dirty="0"/>
          </a:p>
          <a:p>
            <a:pPr lvl="1">
              <a:lnSpc>
                <a:spcPct val="90000"/>
              </a:lnSpc>
            </a:pPr>
            <a:r>
              <a:rPr lang="zh-CN" altLang="en-US" sz="2800" dirty="0"/>
              <a:t>虹软人脸：开源，免费，但性能一般，主要用在照相机当中</a:t>
            </a:r>
            <a:endParaRPr lang="zh-CN" altLang="en-US" sz="2800" dirty="0"/>
          </a:p>
          <a:p>
            <a:pPr lvl="1">
              <a:lnSpc>
                <a:spcPct val="90000"/>
              </a:lnSpc>
            </a:pPr>
            <a:r>
              <a:rPr lang="zh-CN" altLang="en-US" sz="2800" dirty="0"/>
              <a:t>中科视拓：计算所创办公司，部分开源免费，服务中小企业和华为，在极端情况（视频）下性能有待提高</a:t>
            </a:r>
            <a:endParaRPr lang="zh-CN" altLang="en-US" sz="2800" dirty="0"/>
          </a:p>
        </p:txBody>
      </p:sp>
      <p:sp>
        <p:nvSpPr>
          <p:cNvPr id="6" name="日期占位符 5"/>
          <p:cNvSpPr>
            <a:spLocks noGrp="1"/>
          </p:cNvSpPr>
          <p:nvPr>
            <p:ph type="dt" sz="half" idx="10"/>
          </p:nvPr>
        </p:nvSpPr>
        <p:spPr/>
        <p:txBody>
          <a:bodyPr/>
          <a:p>
            <a:fld id="{49828031-7604-4642-B102-9733DD188262}" type="datetime1">
              <a:rPr lang="zh-CN" altLang="en-US" smtClean="0"/>
            </a:fld>
            <a:endParaRPr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F90EBD1A-D5B0-4BEF-949C-71F270CE9564}" type="slidenum">
              <a:rPr lang="en-US" altLang="zh-CN"/>
            </a:fld>
            <a:endParaRPr lang="en-US" altLang="zh-CN"/>
          </a:p>
        </p:txBody>
      </p:sp>
      <p:sp>
        <p:nvSpPr>
          <p:cNvPr id="831490" name="Rectangle 2"/>
          <p:cNvSpPr>
            <a:spLocks noGrp="1" noChangeArrowheads="1"/>
          </p:cNvSpPr>
          <p:nvPr>
            <p:ph type="title"/>
          </p:nvPr>
        </p:nvSpPr>
        <p:spPr/>
        <p:txBody>
          <a:bodyPr/>
          <a:lstStyle/>
          <a:p>
            <a:r>
              <a:rPr lang="zh-CN" altLang="en-US"/>
              <a:t>人脸图像数据库</a:t>
            </a:r>
            <a:endParaRPr lang="zh-CN" altLang="en-US"/>
          </a:p>
        </p:txBody>
      </p:sp>
      <p:sp>
        <p:nvSpPr>
          <p:cNvPr id="831491" name="Rectangle 3"/>
          <p:cNvSpPr>
            <a:spLocks noGrp="1" noChangeArrowheads="1"/>
          </p:cNvSpPr>
          <p:nvPr>
            <p:ph type="body" idx="1"/>
          </p:nvPr>
        </p:nvSpPr>
        <p:spPr>
          <a:xfrm>
            <a:off x="474980" y="1845945"/>
            <a:ext cx="11690985" cy="4492625"/>
          </a:xfrm>
        </p:spPr>
        <p:txBody>
          <a:bodyPr>
            <a:normAutofit fontScale="80000"/>
          </a:bodyPr>
          <a:lstStyle/>
          <a:p>
            <a:pPr>
              <a:lnSpc>
                <a:spcPct val="90000"/>
              </a:lnSpc>
            </a:pPr>
            <a:r>
              <a:rPr lang="zh-CN" altLang="en-US" sz="2800" dirty="0"/>
              <a:t>人脸库</a:t>
            </a:r>
            <a:endParaRPr lang="zh-CN" altLang="en-US" sz="2800" dirty="0"/>
          </a:p>
          <a:p>
            <a:pPr lvl="1" fontAlgn="auto">
              <a:lnSpc>
                <a:spcPct val="100000"/>
              </a:lnSpc>
            </a:pPr>
            <a:r>
              <a:rPr lang="en-US" altLang="zh-CN" sz="2400" dirty="0"/>
              <a:t>FERET</a:t>
            </a:r>
            <a:r>
              <a:rPr lang="zh-CN" altLang="en-US" sz="2400" dirty="0"/>
              <a:t>人脸库，</a:t>
            </a:r>
            <a:r>
              <a:rPr lang="en-US" altLang="zh-CN" sz="2400" dirty="0"/>
              <a:t>1196</a:t>
            </a:r>
            <a:r>
              <a:rPr lang="zh-CN" altLang="en-US" sz="2400" dirty="0"/>
              <a:t>人</a:t>
            </a:r>
            <a:endParaRPr lang="zh-CN" altLang="en-US" sz="2400" dirty="0"/>
          </a:p>
          <a:p>
            <a:pPr lvl="1" fontAlgn="auto">
              <a:lnSpc>
                <a:spcPct val="100000"/>
              </a:lnSpc>
            </a:pPr>
            <a:r>
              <a:rPr lang="en-US" altLang="zh-CN" sz="2400" dirty="0"/>
              <a:t>CMU-PIE</a:t>
            </a:r>
            <a:r>
              <a:rPr lang="zh-CN" altLang="en-US" sz="2400" dirty="0"/>
              <a:t>姿态光照表情人脸库，</a:t>
            </a:r>
            <a:r>
              <a:rPr lang="en-US" altLang="zh-CN" sz="2400" dirty="0"/>
              <a:t>68</a:t>
            </a:r>
            <a:r>
              <a:rPr lang="zh-CN" altLang="en-US" sz="2400" dirty="0"/>
              <a:t>人</a:t>
            </a:r>
            <a:endParaRPr lang="zh-CN" altLang="en-US" sz="2400" dirty="0"/>
          </a:p>
          <a:p>
            <a:pPr lvl="1" fontAlgn="auto">
              <a:lnSpc>
                <a:spcPct val="100000"/>
              </a:lnSpc>
            </a:pPr>
            <a:r>
              <a:rPr lang="en-US" altLang="zh-CN" sz="2400" dirty="0"/>
              <a:t>CAS-PEAL</a:t>
            </a:r>
            <a:r>
              <a:rPr lang="zh-CN" altLang="en-US" sz="2400" dirty="0"/>
              <a:t>人脸库，</a:t>
            </a:r>
            <a:r>
              <a:rPr lang="en-US" altLang="zh-CN" sz="2400" dirty="0"/>
              <a:t>1040</a:t>
            </a:r>
            <a:r>
              <a:rPr lang="zh-CN" altLang="en-US" sz="2400" dirty="0"/>
              <a:t>人，姿态表情饰物光照</a:t>
            </a:r>
            <a:endParaRPr lang="zh-CN" altLang="en-US" sz="2400" dirty="0"/>
          </a:p>
          <a:p>
            <a:pPr lvl="1" fontAlgn="auto">
              <a:lnSpc>
                <a:spcPct val="100000"/>
              </a:lnSpc>
            </a:pPr>
            <a:r>
              <a:rPr lang="en-US" altLang="zh-CN" sz="2400" dirty="0"/>
              <a:t>AR</a:t>
            </a:r>
            <a:r>
              <a:rPr lang="zh-CN" altLang="en-US" sz="2400" dirty="0"/>
              <a:t>人脸库，</a:t>
            </a:r>
            <a:r>
              <a:rPr lang="en-US" altLang="zh-CN" sz="2400" dirty="0"/>
              <a:t>126</a:t>
            </a:r>
            <a:r>
              <a:rPr lang="zh-CN" altLang="en-US" sz="2400" dirty="0"/>
              <a:t>人</a:t>
            </a:r>
            <a:endParaRPr lang="zh-CN" altLang="en-US" sz="2400" dirty="0"/>
          </a:p>
          <a:p>
            <a:pPr lvl="1" fontAlgn="auto">
              <a:lnSpc>
                <a:spcPct val="100000"/>
              </a:lnSpc>
            </a:pPr>
            <a:r>
              <a:rPr lang="en-US" altLang="zh-CN" sz="2400" dirty="0"/>
              <a:t>XM2VTS</a:t>
            </a:r>
            <a:r>
              <a:rPr lang="zh-CN" altLang="en-US" sz="2400" dirty="0"/>
              <a:t>多模态人脸库，</a:t>
            </a:r>
            <a:r>
              <a:rPr lang="en-US" altLang="zh-CN" sz="2400" dirty="0"/>
              <a:t>200</a:t>
            </a:r>
            <a:r>
              <a:rPr lang="zh-CN" altLang="en-US" sz="2400" dirty="0"/>
              <a:t>多人</a:t>
            </a:r>
            <a:endParaRPr lang="zh-CN" altLang="en-US" sz="2400" dirty="0"/>
          </a:p>
          <a:p>
            <a:pPr lvl="1" fontAlgn="auto">
              <a:lnSpc>
                <a:spcPct val="100000"/>
              </a:lnSpc>
            </a:pPr>
            <a:r>
              <a:rPr lang="en-US" altLang="zh-CN" sz="2400" dirty="0"/>
              <a:t>Yale Face Database B </a:t>
            </a:r>
            <a:r>
              <a:rPr lang="zh-CN" altLang="en-US" sz="2400" dirty="0"/>
              <a:t>光照人脸库，</a:t>
            </a:r>
            <a:r>
              <a:rPr lang="en-US" altLang="zh-CN" sz="2400" dirty="0"/>
              <a:t>10</a:t>
            </a:r>
            <a:r>
              <a:rPr lang="zh-CN" altLang="en-US" sz="2400" dirty="0"/>
              <a:t>人</a:t>
            </a:r>
            <a:endParaRPr lang="zh-CN" altLang="en-US" sz="2400" dirty="0"/>
          </a:p>
          <a:p>
            <a:pPr lvl="1" fontAlgn="auto">
              <a:lnSpc>
                <a:spcPct val="100000"/>
              </a:lnSpc>
            </a:pPr>
            <a:r>
              <a:rPr lang="en-US" altLang="zh-CN" sz="2400" dirty="0">
                <a:solidFill>
                  <a:srgbClr val="C00000"/>
                </a:solidFill>
              </a:rPr>
              <a:t>ORL</a:t>
            </a:r>
            <a:r>
              <a:rPr lang="zh-CN" altLang="en-US" sz="2400" dirty="0">
                <a:solidFill>
                  <a:srgbClr val="C00000"/>
                </a:solidFill>
              </a:rPr>
              <a:t>，</a:t>
            </a:r>
            <a:r>
              <a:rPr lang="en-US" altLang="zh-CN" sz="2400" dirty="0">
                <a:solidFill>
                  <a:srgbClr val="C00000"/>
                </a:solidFill>
              </a:rPr>
              <a:t>40</a:t>
            </a:r>
            <a:r>
              <a:rPr lang="zh-CN" altLang="en-US" sz="2400" dirty="0">
                <a:solidFill>
                  <a:srgbClr val="C00000"/>
                </a:solidFill>
              </a:rPr>
              <a:t>人，</a:t>
            </a:r>
            <a:endParaRPr lang="zh-CN" altLang="en-US" sz="2400" dirty="0">
              <a:solidFill>
                <a:srgbClr val="C00000"/>
              </a:solidFill>
            </a:endParaRPr>
          </a:p>
          <a:p>
            <a:pPr lvl="1" fontAlgn="auto">
              <a:lnSpc>
                <a:spcPct val="100000"/>
              </a:lnSpc>
            </a:pPr>
            <a:r>
              <a:rPr lang="en-US" altLang="zh-CN" sz="2400" dirty="0">
                <a:solidFill>
                  <a:schemeClr val="tx1"/>
                </a:solidFill>
              </a:rPr>
              <a:t>Yale</a:t>
            </a:r>
            <a:r>
              <a:rPr lang="zh-CN" altLang="en-US" sz="2400" dirty="0">
                <a:solidFill>
                  <a:schemeClr val="tx1"/>
                </a:solidFill>
              </a:rPr>
              <a:t>，</a:t>
            </a:r>
            <a:r>
              <a:rPr lang="en-US" altLang="zh-CN" sz="2400" dirty="0">
                <a:solidFill>
                  <a:schemeClr val="tx1"/>
                </a:solidFill>
              </a:rPr>
              <a:t>15</a:t>
            </a:r>
            <a:r>
              <a:rPr lang="zh-CN" altLang="en-US" sz="2400" dirty="0">
                <a:solidFill>
                  <a:schemeClr val="tx1"/>
                </a:solidFill>
              </a:rPr>
              <a:t>人</a:t>
            </a:r>
            <a:endParaRPr lang="zh-CN" altLang="en-US" sz="2400" dirty="0">
              <a:solidFill>
                <a:schemeClr val="tx1"/>
              </a:solidFill>
            </a:endParaRPr>
          </a:p>
          <a:p>
            <a:pPr lvl="1" fontAlgn="auto">
              <a:lnSpc>
                <a:spcPct val="100000"/>
              </a:lnSpc>
            </a:pPr>
            <a:r>
              <a:rPr lang="en-US" altLang="zh-CN" sz="2400" dirty="0">
                <a:solidFill>
                  <a:schemeClr val="tx1"/>
                </a:solidFill>
                <a:sym typeface="+mn-ea"/>
              </a:rPr>
              <a:t>VGGFace</a:t>
            </a:r>
            <a:r>
              <a:rPr lang="zh-CN" altLang="en-US" sz="2400" dirty="0">
                <a:solidFill>
                  <a:schemeClr val="tx1"/>
                </a:solidFill>
                <a:sym typeface="+mn-ea"/>
              </a:rPr>
              <a:t>，</a:t>
            </a:r>
            <a:endParaRPr lang="zh-CN" altLang="en-US" sz="2400" dirty="0">
              <a:solidFill>
                <a:schemeClr val="tx1"/>
              </a:solidFill>
            </a:endParaRPr>
          </a:p>
          <a:p>
            <a:pPr lvl="1" fontAlgn="auto">
              <a:lnSpc>
                <a:spcPct val="100000"/>
              </a:lnSpc>
            </a:pPr>
            <a:r>
              <a:rPr lang="en-US" altLang="zh-CN" sz="2400" b="1" dirty="0">
                <a:solidFill>
                  <a:srgbClr val="C00000"/>
                </a:solidFill>
              </a:rPr>
              <a:t>LFW</a:t>
            </a:r>
            <a:r>
              <a:rPr lang="zh-CN" altLang="en-US" sz="2400" dirty="0">
                <a:solidFill>
                  <a:schemeClr val="tx1"/>
                </a:solidFill>
              </a:rPr>
              <a:t>，马萨诸塞大学发布的非受限条件下人脸公开评测数据，13000人脸图片，共有5000多名人</a:t>
            </a:r>
            <a:endParaRPr lang="zh-CN" altLang="en-US" sz="2400" dirty="0">
              <a:solidFill>
                <a:schemeClr val="tx1"/>
              </a:solidFill>
            </a:endParaRPr>
          </a:p>
          <a:p>
            <a:pPr lvl="1" fontAlgn="auto">
              <a:lnSpc>
                <a:spcPct val="100000"/>
              </a:lnSpc>
            </a:pPr>
            <a:r>
              <a:rPr lang="en-US" altLang="zh-CN" sz="2400" b="1" dirty="0">
                <a:solidFill>
                  <a:srgbClr val="C00000"/>
                </a:solidFill>
              </a:rPr>
              <a:t>MegaFace</a:t>
            </a:r>
            <a:r>
              <a:rPr lang="en-US" altLang="zh-CN" sz="2400" dirty="0">
                <a:solidFill>
                  <a:schemeClr val="tx1"/>
                </a:solidFill>
              </a:rPr>
              <a:t>, 美国华盛顿大学发布并维护的一套公开人脸数据集，包含一百万张图片，690000个人</a:t>
            </a:r>
            <a:endParaRPr lang="en-US" altLang="zh-CN" sz="2400" dirty="0">
              <a:solidFill>
                <a:schemeClr val="tx1"/>
              </a:solidFill>
            </a:endParaRPr>
          </a:p>
        </p:txBody>
      </p:sp>
      <p:sp>
        <p:nvSpPr>
          <p:cNvPr id="6" name="文本框 5"/>
          <p:cNvSpPr txBox="1"/>
          <p:nvPr/>
        </p:nvSpPr>
        <p:spPr>
          <a:xfrm>
            <a:off x="38735" y="6447155"/>
            <a:ext cx="6828790" cy="368300"/>
          </a:xfrm>
          <a:prstGeom prst="rect">
            <a:avLst/>
          </a:prstGeom>
          <a:noFill/>
        </p:spPr>
        <p:txBody>
          <a:bodyPr wrap="square" rtlCol="0" anchor="t">
            <a:spAutoFit/>
          </a:bodyPr>
          <a:p>
            <a:r>
              <a:rPr lang="zh-CN" altLang="en-US"/>
              <a:t>http://www.easen-electron.com/news/gsxw/2017lfw.html</a:t>
            </a:r>
            <a:endParaRPr lang="zh-CN" altLang="en-US"/>
          </a:p>
        </p:txBody>
      </p:sp>
      <p:sp>
        <p:nvSpPr>
          <p:cNvPr id="2" name="日期占位符 1"/>
          <p:cNvSpPr>
            <a:spLocks noGrp="1"/>
          </p:cNvSpPr>
          <p:nvPr>
            <p:ph type="dt" sz="half" idx="10"/>
          </p:nvPr>
        </p:nvSpPr>
        <p:spPr/>
        <p:txBody>
          <a:bodyPr/>
          <a:p>
            <a:fld id="{49828031-7604-4642-B102-9733DD188262}" type="datetime1">
              <a:rPr lang="zh-CN" altLang="en-US" smtClean="0"/>
            </a:fld>
            <a:endParaRPr lang="zh-CN"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人脸图像：灰度图和彩色图</a:t>
            </a:r>
            <a:endParaRPr lang="zh-CN" altLang="en-US" dirty="0"/>
          </a:p>
        </p:txBody>
      </p:sp>
      <p:sp>
        <p:nvSpPr>
          <p:cNvPr id="3" name="内容占位符 2"/>
          <p:cNvSpPr>
            <a:spLocks noGrp="1"/>
          </p:cNvSpPr>
          <p:nvPr>
            <p:ph idx="1"/>
          </p:nvPr>
        </p:nvSpPr>
        <p:spPr>
          <a:xfrm>
            <a:off x="1097280" y="1806635"/>
            <a:ext cx="10058400" cy="4023360"/>
          </a:xfrm>
        </p:spPr>
        <p:txBody>
          <a:bodyPr/>
          <a:lstStyle/>
          <a:p>
            <a:r>
              <a:rPr lang="zh-CN" altLang="en-US" dirty="0"/>
              <a:t>灰度图：也就是黑白图片</a:t>
            </a:r>
            <a:endParaRPr lang="en-US" altLang="zh-CN" dirty="0"/>
          </a:p>
          <a:p>
            <a:endParaRPr lang="en-US" altLang="zh-CN" dirty="0"/>
          </a:p>
          <a:p>
            <a:endParaRPr lang="en-US" altLang="zh-CN" dirty="0"/>
          </a:p>
          <a:p>
            <a:r>
              <a:rPr lang="zh-CN" altLang="en-US" dirty="0"/>
              <a:t>彩色图：一般为</a:t>
            </a:r>
            <a:r>
              <a:rPr lang="en-US" altLang="zh-CN" dirty="0"/>
              <a:t>RGB</a:t>
            </a:r>
            <a:r>
              <a:rPr lang="zh-CN" altLang="en-US" dirty="0"/>
              <a:t>（红、绿、蓝）三色系组成的图片</a:t>
            </a:r>
            <a:endParaRPr lang="zh-CN" altLang="en-US" dirty="0"/>
          </a:p>
        </p:txBody>
      </p:sp>
      <p:pic>
        <p:nvPicPr>
          <p:cNvPr id="4" name="Picture 2093"/>
          <p:cNvPicPr>
            <a:picLocks noChangeAspect="1" noChangeArrowheads="1"/>
          </p:cNvPicPr>
          <p:nvPr/>
        </p:nvPicPr>
        <p:blipFill rotWithShape="1">
          <a:blip r:embed="rId1">
            <a:extLst>
              <a:ext uri="{28A0092B-C50C-407E-A947-70E740481C1C}">
                <a14:useLocalDpi xmlns:a14="http://schemas.microsoft.com/office/drawing/2010/main" val="0"/>
              </a:ext>
            </a:extLst>
          </a:blip>
          <a:srcRect r="813" b="50849"/>
          <a:stretch>
            <a:fillRect/>
          </a:stretch>
        </p:blipFill>
        <p:spPr bwMode="auto">
          <a:xfrm>
            <a:off x="2898370" y="2352964"/>
            <a:ext cx="4541520" cy="11660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56" descr="106808029926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70" y="4251856"/>
            <a:ext cx="1382712" cy="1725612"/>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3"/>
          <a:stretch>
            <a:fillRect/>
          </a:stretch>
        </p:blipFill>
        <p:spPr>
          <a:xfrm>
            <a:off x="4632180" y="4377121"/>
            <a:ext cx="1819275" cy="1819275"/>
          </a:xfrm>
          <a:prstGeom prst="rect">
            <a:avLst/>
          </a:prstGeom>
        </p:spPr>
      </p:pic>
      <p:sp>
        <p:nvSpPr>
          <p:cNvPr id="8" name="文本框 7"/>
          <p:cNvSpPr txBox="1"/>
          <p:nvPr/>
        </p:nvSpPr>
        <p:spPr>
          <a:xfrm>
            <a:off x="6916189" y="4652997"/>
            <a:ext cx="4239491" cy="923330"/>
          </a:xfrm>
          <a:prstGeom prst="rect">
            <a:avLst/>
          </a:prstGeom>
          <a:noFill/>
        </p:spPr>
        <p:txBody>
          <a:bodyPr wrap="square" rtlCol="0">
            <a:spAutoFit/>
          </a:bodyPr>
          <a:lstStyle/>
          <a:p>
            <a:r>
              <a:rPr lang="zh-CN" altLang="en-US" dirty="0"/>
              <a:t>在计算机中，彩色图为</a:t>
            </a:r>
            <a:r>
              <a:rPr lang="en-US" altLang="zh-CN" dirty="0"/>
              <a:t>R</a:t>
            </a:r>
            <a:r>
              <a:rPr lang="zh-CN" altLang="en-US" dirty="0"/>
              <a:t>图片、</a:t>
            </a:r>
            <a:r>
              <a:rPr lang="en-US" altLang="zh-CN" dirty="0"/>
              <a:t>G</a:t>
            </a:r>
            <a:r>
              <a:rPr lang="zh-CN" altLang="en-US" dirty="0"/>
              <a:t>图片和</a:t>
            </a:r>
            <a:r>
              <a:rPr lang="en-US" altLang="zh-CN" dirty="0"/>
              <a:t>B</a:t>
            </a:r>
            <a:r>
              <a:rPr lang="zh-CN" altLang="en-US"/>
              <a:t>图片</a:t>
            </a:r>
            <a:r>
              <a:rPr lang="zh-CN" altLang="en-US" dirty="0"/>
              <a:t>三张图片叠加而成，可以转化成灰度图</a:t>
            </a:r>
            <a:endParaRPr lang="zh-CN" altLang="en-US" dirty="0"/>
          </a:p>
        </p:txBody>
      </p:sp>
      <p:sp>
        <p:nvSpPr>
          <p:cNvPr id="6" name="日期占位符 5"/>
          <p:cNvSpPr>
            <a:spLocks noGrp="1"/>
          </p:cNvSpPr>
          <p:nvPr>
            <p:ph type="dt" sz="half" idx="10"/>
          </p:nvPr>
        </p:nvSpPr>
        <p:spPr/>
        <p:txBody>
          <a:bodyPr/>
          <a:p>
            <a:fld id="{49828031-7604-4642-B102-9733DD188262}" type="datetime1">
              <a:rPr lang="zh-CN" altLang="en-US" smtClean="0"/>
            </a:fld>
            <a:endParaRPr lang="zh-CN" altLang="en-US"/>
          </a:p>
        </p:txBody>
      </p:sp>
      <p:sp>
        <p:nvSpPr>
          <p:cNvPr id="9" name="灯片编号占位符 8"/>
          <p:cNvSpPr>
            <a:spLocks noGrp="1"/>
          </p:cNvSpPr>
          <p:nvPr>
            <p:ph type="sldNum" sz="quarter" idx="12"/>
          </p:nvPr>
        </p:nvSpPr>
        <p:spPr/>
        <p:txBody>
          <a:bodyPr/>
          <a:p>
            <a:fld id="{9722BAEB-083D-4A6C-A993-799C83716A5E}" type="slidenum">
              <a:rPr lang="zh-CN" altLang="en-US" smtClean="0"/>
            </a:fld>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人工智能的背景</a:t>
            </a:r>
            <a:r>
              <a:rPr lang="en-US" altLang="zh-CN" dirty="0" smtClean="0"/>
              <a:t>-</a:t>
            </a:r>
            <a:r>
              <a:rPr lang="zh-CN" altLang="en-US" dirty="0" smtClean="0"/>
              <a:t>孕育</a:t>
            </a:r>
            <a:endParaRPr lang="zh-CN" altLang="en-US" dirty="0" smtClean="0"/>
          </a:p>
        </p:txBody>
      </p:sp>
      <p:sp>
        <p:nvSpPr>
          <p:cNvPr id="3" name="内容占位符 2"/>
          <p:cNvSpPr>
            <a:spLocks noGrp="1"/>
          </p:cNvSpPr>
          <p:nvPr>
            <p:ph idx="1"/>
          </p:nvPr>
        </p:nvSpPr>
        <p:spPr>
          <a:xfrm>
            <a:off x="269875" y="1845945"/>
            <a:ext cx="11692255" cy="4023360"/>
          </a:xfrm>
        </p:spPr>
        <p:txBody>
          <a:bodyPr>
            <a:noAutofit/>
          </a:bodyPr>
          <a:lstStyle/>
          <a:p>
            <a:pPr>
              <a:lnSpc>
                <a:spcPct val="100000"/>
              </a:lnSpc>
              <a:spcBef>
                <a:spcPts val="0"/>
              </a:spcBef>
            </a:pPr>
            <a:r>
              <a:rPr kumimoji="1" lang="zh-CN" altLang="en-US" sz="2800" b="1" dirty="0" smtClean="0"/>
              <a:t>形式推理</a:t>
            </a:r>
            <a:endParaRPr kumimoji="1" lang="en-US" altLang="zh-CN" sz="2800" b="1" dirty="0" smtClean="0"/>
          </a:p>
          <a:p>
            <a:pPr marL="0" indent="0">
              <a:lnSpc>
                <a:spcPct val="100000"/>
              </a:lnSpc>
              <a:spcBef>
                <a:spcPts val="0"/>
              </a:spcBef>
              <a:buNone/>
            </a:pPr>
            <a:r>
              <a:rPr lang="zh-CN" altLang="en-US" sz="2800" dirty="0"/>
              <a:t>人工智能的基本假设是人类的思考过程可以机械化</a:t>
            </a:r>
            <a:r>
              <a:rPr lang="zh-CN" altLang="en-US" sz="2800" dirty="0" smtClean="0"/>
              <a:t>。</a:t>
            </a:r>
            <a:r>
              <a:rPr lang="zh-CN" altLang="en-US" sz="2800" dirty="0"/>
              <a:t>中国，印度和希腊哲学家均已在公元前的第一个千年里提出了形式推理的结构化方法</a:t>
            </a:r>
            <a:r>
              <a:rPr lang="zh-CN" altLang="en-US" sz="2800" dirty="0" smtClean="0"/>
              <a:t>。</a:t>
            </a:r>
            <a:endParaRPr lang="en-US" altLang="zh-CN" sz="2800" dirty="0" smtClean="0"/>
          </a:p>
          <a:p>
            <a:pPr>
              <a:lnSpc>
                <a:spcPct val="100000"/>
              </a:lnSpc>
              <a:spcBef>
                <a:spcPts val="0"/>
              </a:spcBef>
            </a:pPr>
            <a:r>
              <a:rPr kumimoji="1" lang="zh-CN" altLang="en-US" sz="2800" b="1" dirty="0" smtClean="0"/>
              <a:t>计算机科学</a:t>
            </a:r>
            <a:endParaRPr kumimoji="1" lang="en-US" altLang="zh-CN" sz="2800" b="1" dirty="0" smtClean="0"/>
          </a:p>
          <a:p>
            <a:pPr marL="0" indent="0">
              <a:lnSpc>
                <a:spcPct val="100000"/>
              </a:lnSpc>
              <a:spcBef>
                <a:spcPts val="0"/>
              </a:spcBef>
              <a:buNone/>
            </a:pPr>
            <a:r>
              <a:rPr kumimoji="1" lang="en-US" altLang="zh-CN" sz="2800" dirty="0"/>
              <a:t>19</a:t>
            </a:r>
            <a:r>
              <a:rPr kumimoji="1" lang="zh-CN" altLang="en-US" sz="2800" dirty="0"/>
              <a:t>世纪初，查尔斯</a:t>
            </a:r>
            <a:r>
              <a:rPr kumimoji="1" lang="en-US" altLang="zh-CN" sz="2800" dirty="0"/>
              <a:t>·</a:t>
            </a:r>
            <a:r>
              <a:rPr kumimoji="1" lang="zh-CN" altLang="en-US" sz="2800" dirty="0"/>
              <a:t>巴贝奇设计了一台可编程</a:t>
            </a:r>
            <a:r>
              <a:rPr kumimoji="1" lang="zh-CN" altLang="en-US" sz="2800" dirty="0" smtClean="0"/>
              <a:t>计算机</a:t>
            </a:r>
            <a:endParaRPr kumimoji="1" lang="en-US" altLang="zh-CN" sz="2800" dirty="0" smtClean="0"/>
          </a:p>
          <a:p>
            <a:pPr marL="0" indent="0">
              <a:lnSpc>
                <a:spcPct val="100000"/>
              </a:lnSpc>
              <a:spcBef>
                <a:spcPts val="0"/>
              </a:spcBef>
              <a:buNone/>
            </a:pPr>
            <a:r>
              <a:rPr kumimoji="1" lang="zh-CN" altLang="en-US" sz="2800" dirty="0" smtClean="0"/>
              <a:t>（“</a:t>
            </a:r>
            <a:r>
              <a:rPr kumimoji="1" lang="zh-CN" altLang="en-US" sz="2800" dirty="0"/>
              <a:t>分析机”），但未能建造出来。第一批现代</a:t>
            </a:r>
            <a:r>
              <a:rPr kumimoji="1" lang="zh-CN" altLang="en-US" sz="2800" dirty="0" smtClean="0"/>
              <a:t>计</a:t>
            </a:r>
            <a:endParaRPr kumimoji="1" lang="en-US" altLang="zh-CN" sz="2800" dirty="0" smtClean="0"/>
          </a:p>
          <a:p>
            <a:pPr marL="0" indent="0">
              <a:lnSpc>
                <a:spcPct val="100000"/>
              </a:lnSpc>
              <a:spcBef>
                <a:spcPts val="0"/>
              </a:spcBef>
              <a:buNone/>
            </a:pPr>
            <a:r>
              <a:rPr kumimoji="1" lang="zh-CN" altLang="en-US" sz="2800" dirty="0" smtClean="0"/>
              <a:t>算机</a:t>
            </a:r>
            <a:r>
              <a:rPr kumimoji="1" lang="zh-CN" altLang="en-US" sz="2800" dirty="0"/>
              <a:t>是二战期间建造的大型译码机（包括</a:t>
            </a:r>
            <a:r>
              <a:rPr kumimoji="1" lang="en-US" altLang="zh-CN" sz="2800" dirty="0"/>
              <a:t>Z3</a:t>
            </a:r>
            <a:r>
              <a:rPr kumimoji="1" lang="zh-CN" altLang="en-US" sz="2800" dirty="0"/>
              <a:t>，</a:t>
            </a:r>
            <a:r>
              <a:rPr kumimoji="1" lang="en-US" altLang="zh-CN" sz="2800" dirty="0" smtClean="0"/>
              <a:t>ENIAC</a:t>
            </a:r>
            <a:endParaRPr kumimoji="1" lang="en-US" altLang="zh-CN" sz="2800" dirty="0" smtClean="0"/>
          </a:p>
          <a:p>
            <a:pPr marL="0" indent="0">
              <a:lnSpc>
                <a:spcPct val="100000"/>
              </a:lnSpc>
              <a:spcBef>
                <a:spcPts val="0"/>
              </a:spcBef>
              <a:buNone/>
            </a:pPr>
            <a:r>
              <a:rPr kumimoji="1" lang="zh-CN" altLang="en-US" sz="2800" dirty="0" smtClean="0"/>
              <a:t>和</a:t>
            </a:r>
            <a:r>
              <a:rPr kumimoji="1" lang="en-US" altLang="zh-CN" sz="2800" dirty="0"/>
              <a:t>Colossus</a:t>
            </a:r>
            <a:r>
              <a:rPr kumimoji="1" lang="zh-CN" altLang="en-US" sz="2800" dirty="0"/>
              <a:t>等）</a:t>
            </a:r>
            <a:r>
              <a:rPr kumimoji="1" lang="zh-CN" altLang="en-US" sz="2800" dirty="0" smtClean="0"/>
              <a:t>。后</a:t>
            </a:r>
            <a:r>
              <a:rPr kumimoji="1" lang="zh-CN" altLang="en-US" sz="2800" dirty="0"/>
              <a:t>两个机器的理论基础是图灵</a:t>
            </a:r>
            <a:r>
              <a:rPr kumimoji="1" lang="zh-CN" altLang="en-US" sz="2800" dirty="0" smtClean="0"/>
              <a:t>和</a:t>
            </a:r>
            <a:endParaRPr kumimoji="1" lang="en-US" altLang="zh-CN" sz="2800" dirty="0" smtClean="0"/>
          </a:p>
          <a:p>
            <a:pPr marL="0" indent="0">
              <a:lnSpc>
                <a:spcPct val="100000"/>
              </a:lnSpc>
              <a:spcBef>
                <a:spcPts val="0"/>
              </a:spcBef>
              <a:buNone/>
            </a:pPr>
            <a:r>
              <a:rPr kumimoji="1" lang="zh-CN" altLang="en-US" sz="2800" dirty="0" smtClean="0"/>
              <a:t>约翰</a:t>
            </a:r>
            <a:r>
              <a:rPr kumimoji="1" lang="en-US" altLang="zh-CN" sz="2800" dirty="0" smtClean="0"/>
              <a:t>·</a:t>
            </a:r>
            <a:r>
              <a:rPr kumimoji="1" lang="zh-CN" altLang="en-US" sz="2800" dirty="0"/>
              <a:t>冯</a:t>
            </a:r>
            <a:r>
              <a:rPr kumimoji="1" lang="en-US" altLang="zh-CN" sz="2800" dirty="0"/>
              <a:t>·</a:t>
            </a:r>
            <a:r>
              <a:rPr kumimoji="1" lang="zh-CN" altLang="en-US" sz="2800" dirty="0"/>
              <a:t>诺伊曼提出和发展的学说。</a:t>
            </a:r>
            <a:endParaRPr kumimoji="1" lang="zh-CN" altLang="en-US" sz="2800"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023475" y="3243263"/>
            <a:ext cx="1943100" cy="2984500"/>
          </a:xfrm>
          <a:prstGeom prst="rect">
            <a:avLst/>
          </a:prstGeom>
        </p:spPr>
      </p:pic>
      <p:sp>
        <p:nvSpPr>
          <p:cNvPr id="5" name="日期占位符 4"/>
          <p:cNvSpPr>
            <a:spLocks noGrp="1"/>
          </p:cNvSpPr>
          <p:nvPr>
            <p:ph type="dt" sz="half" idx="10"/>
          </p:nvPr>
        </p:nvSpPr>
        <p:spPr/>
        <p:txBody>
          <a:bodyPr/>
          <a:p>
            <a:fld id="{49828031-7604-4642-B102-9733DD188262}" type="datetime1">
              <a:rPr lang="zh-CN" altLang="en-US" smtClean="0"/>
            </a:fld>
            <a:endParaRPr lang="zh-CN" altLang="en-US"/>
          </a:p>
        </p:txBody>
      </p:sp>
      <p:sp>
        <p:nvSpPr>
          <p:cNvPr id="6" name="灯片编号占位符 5"/>
          <p:cNvSpPr>
            <a:spLocks noGrp="1"/>
          </p:cNvSpPr>
          <p:nvPr>
            <p:ph type="sldNum" sz="quarter" idx="12"/>
          </p:nvPr>
        </p:nvSpPr>
        <p:spPr/>
        <p:txBody>
          <a:bodyPr/>
          <a:p>
            <a:fld id="{9722BAEB-083D-4A6C-A993-799C83716A5E}" type="slidenum">
              <a:rPr lang="zh-CN" altLang="en-US" smtClean="0"/>
            </a:fld>
            <a:endParaRPr lang="zh-CN"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作业</a:t>
            </a:r>
            <a:endParaRPr lang="zh-CN" altLang="en-US" dirty="0"/>
          </a:p>
        </p:txBody>
      </p:sp>
      <p:sp>
        <p:nvSpPr>
          <p:cNvPr id="3" name="内容占位符 2"/>
          <p:cNvSpPr>
            <a:spLocks noGrp="1"/>
          </p:cNvSpPr>
          <p:nvPr>
            <p:ph idx="1"/>
          </p:nvPr>
        </p:nvSpPr>
        <p:spPr>
          <a:xfrm>
            <a:off x="1097280" y="1845945"/>
            <a:ext cx="10507345" cy="4553585"/>
          </a:xfrm>
        </p:spPr>
        <p:txBody>
          <a:bodyPr>
            <a:normAutofit fontScale="70000"/>
          </a:bodyPr>
          <a:lstStyle/>
          <a:p>
            <a:pPr marL="0" indent="0">
              <a:buNone/>
            </a:pPr>
            <a:r>
              <a:rPr lang="en-US" altLang="zh-CN" dirty="0"/>
              <a:t> </a:t>
            </a:r>
            <a:r>
              <a:rPr lang="zh-CN" altLang="en-US" dirty="0"/>
              <a:t>准备</a:t>
            </a:r>
            <a:r>
              <a:rPr lang="en-US" altLang="zh-CN" dirty="0"/>
              <a:t>10</a:t>
            </a:r>
            <a:r>
              <a:rPr lang="zh-CN" altLang="en-US" dirty="0"/>
              <a:t>张同一个人的图片，图片之间</a:t>
            </a:r>
            <a:r>
              <a:rPr lang="zh-CN" altLang="en-US" b="1" dirty="0"/>
              <a:t>略</a:t>
            </a:r>
            <a:r>
              <a:rPr lang="zh-CN" altLang="en-US" dirty="0"/>
              <a:t>有变化（注意人脸框的区域）</a:t>
            </a:r>
            <a:endParaRPr lang="en-US" altLang="zh-CN" dirty="0"/>
          </a:p>
          <a:p>
            <a:pPr lvl="1"/>
            <a:r>
              <a:rPr lang="zh-CN" altLang="en-US" dirty="0"/>
              <a:t>自己的或者别人的</a:t>
            </a:r>
            <a:endParaRPr lang="en-US" altLang="zh-CN" dirty="0"/>
          </a:p>
          <a:p>
            <a:pPr lvl="1"/>
            <a:endParaRPr lang="en-US" altLang="zh-CN" dirty="0"/>
          </a:p>
          <a:p>
            <a:r>
              <a:rPr lang="zh-CN" altLang="en-US" dirty="0"/>
              <a:t>图片处理：另存为</a:t>
            </a:r>
            <a:r>
              <a:rPr lang="en-US" altLang="zh-CN" dirty="0"/>
              <a:t>112x92</a:t>
            </a:r>
            <a:r>
              <a:rPr lang="zh-CN" altLang="en-US" dirty="0"/>
              <a:t>像素的</a:t>
            </a:r>
            <a:r>
              <a:rPr lang="en-US" altLang="zh-CN" dirty="0" err="1"/>
              <a:t>pgm</a:t>
            </a:r>
            <a:r>
              <a:rPr lang="zh-CN" altLang="en-US"/>
              <a:t>格式的灰度图</a:t>
            </a:r>
            <a:endParaRPr lang="en-US" altLang="zh-CN" dirty="0"/>
          </a:p>
          <a:p>
            <a:endParaRPr lang="en-US" altLang="zh-CN" dirty="0"/>
          </a:p>
          <a:p>
            <a:r>
              <a:rPr lang="zh-CN" altLang="en-US" dirty="0"/>
              <a:t>照片放到</a:t>
            </a:r>
            <a:r>
              <a:rPr lang="en-US" altLang="zh-CN" b="1" dirty="0" err="1"/>
              <a:t>orl_face</a:t>
            </a:r>
            <a:r>
              <a:rPr lang="en-US" altLang="zh-CN" dirty="0"/>
              <a:t>/s41</a:t>
            </a:r>
            <a:r>
              <a:rPr lang="zh-CN" altLang="en-US" dirty="0"/>
              <a:t>目录下</a:t>
            </a:r>
            <a:endParaRPr lang="en-US" altLang="zh-CN" dirty="0"/>
          </a:p>
          <a:p>
            <a:pPr lvl="1"/>
            <a:r>
              <a:rPr lang="en-US" altLang="zh-CN" dirty="0" err="1"/>
              <a:t>orl_face</a:t>
            </a:r>
            <a:r>
              <a:rPr lang="zh-CN" altLang="en-US" dirty="0"/>
              <a:t>一共有</a:t>
            </a:r>
            <a:r>
              <a:rPr lang="en-US" altLang="zh-CN" dirty="0"/>
              <a:t>40</a:t>
            </a:r>
            <a:r>
              <a:rPr lang="zh-CN" altLang="en-US" dirty="0"/>
              <a:t>个人，每个人</a:t>
            </a:r>
            <a:r>
              <a:rPr lang="en-US" altLang="zh-CN" dirty="0"/>
              <a:t>10</a:t>
            </a:r>
            <a:r>
              <a:rPr lang="zh-CN" altLang="en-US" dirty="0"/>
              <a:t>张照片，课后发给你们</a:t>
            </a:r>
            <a:endParaRPr lang="zh-CN" altLang="en-US" dirty="0"/>
          </a:p>
          <a:p>
            <a:pPr marL="201295" lvl="1" indent="0">
              <a:buNone/>
            </a:pPr>
            <a:endParaRPr lang="zh-CN" altLang="en-US" sz="3200" dirty="0"/>
          </a:p>
          <a:p>
            <a:pPr marL="201295" lvl="1" indent="0">
              <a:buNone/>
            </a:pPr>
            <a:r>
              <a:rPr lang="zh-CN" altLang="en-US" sz="3200" dirty="0"/>
              <a:t>文献阅读：</a:t>
            </a:r>
            <a:endParaRPr lang="zh-CN" altLang="en-US" sz="3200" dirty="0"/>
          </a:p>
          <a:p>
            <a:pPr marL="201295" lvl="1" indent="0">
              <a:buNone/>
            </a:pPr>
            <a:r>
              <a:rPr lang="zh-CN" altLang="en-US" sz="3200" dirty="0"/>
              <a:t>Zhao W, Chellappa R, Phillips P J, et al. Face recognition: A literature survey. ACM computing surveys (CSUR), 2003, 35(4): 399-458.</a:t>
            </a:r>
            <a:endParaRPr lang="zh-CN" altLang="en-US" sz="3200" dirty="0"/>
          </a:p>
        </p:txBody>
      </p:sp>
      <p:sp>
        <p:nvSpPr>
          <p:cNvPr id="4" name="日期占位符 3"/>
          <p:cNvSpPr>
            <a:spLocks noGrp="1"/>
          </p:cNvSpPr>
          <p:nvPr>
            <p:ph type="dt" sz="half" idx="10"/>
          </p:nvPr>
        </p:nvSpPr>
        <p:spPr/>
        <p:txBody>
          <a:bodyPr/>
          <a:p>
            <a:fld id="{49828031-7604-4642-B102-9733DD188262}" type="datetime1">
              <a:rPr lang="zh-CN" altLang="en-US" smtClean="0"/>
            </a:fld>
            <a:endParaRPr lang="zh-CN" altLang="en-US"/>
          </a:p>
        </p:txBody>
      </p:sp>
      <p:sp>
        <p:nvSpPr>
          <p:cNvPr id="5" name="灯片编号占位符 4"/>
          <p:cNvSpPr>
            <a:spLocks noGrp="1"/>
          </p:cNvSpPr>
          <p:nvPr>
            <p:ph type="sldNum" sz="quarter" idx="12"/>
          </p:nvPr>
        </p:nvSpPr>
        <p:spPr/>
        <p:txBody>
          <a:bodyPr/>
          <a:p>
            <a:fld id="{9722BAEB-083D-4A6C-A993-799C83716A5E}" type="slidenum">
              <a:rPr lang="zh-CN" altLang="en-US" smtClean="0"/>
            </a:fld>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人工智能的背景（诞生</a:t>
            </a:r>
            <a:r>
              <a:rPr lang="en-US" altLang="zh-CN" dirty="0" smtClean="0"/>
              <a:t>:1943 </a:t>
            </a:r>
            <a:r>
              <a:rPr lang="en-US" altLang="zh-CN" dirty="0"/>
              <a:t>- 1956 </a:t>
            </a:r>
            <a:r>
              <a:rPr lang="zh-CN" altLang="en-US" dirty="0" smtClean="0"/>
              <a:t>）</a:t>
            </a:r>
            <a:endParaRPr lang="zh-CN" altLang="en-US" dirty="0"/>
          </a:p>
        </p:txBody>
      </p:sp>
      <p:sp>
        <p:nvSpPr>
          <p:cNvPr id="3" name="内容占位符 2"/>
          <p:cNvSpPr>
            <a:spLocks noGrp="1"/>
          </p:cNvSpPr>
          <p:nvPr>
            <p:ph idx="1"/>
          </p:nvPr>
        </p:nvSpPr>
        <p:spPr>
          <a:xfrm>
            <a:off x="363220" y="1845945"/>
            <a:ext cx="10792460" cy="4023360"/>
          </a:xfrm>
        </p:spPr>
        <p:txBody>
          <a:bodyPr>
            <a:normAutofit fontScale="70000"/>
          </a:bodyPr>
          <a:lstStyle/>
          <a:p>
            <a:pPr>
              <a:lnSpc>
                <a:spcPct val="100000"/>
              </a:lnSpc>
              <a:spcBef>
                <a:spcPts val="0"/>
              </a:spcBef>
            </a:pPr>
            <a:r>
              <a:rPr lang="zh-CN" altLang="en-US" b="1" dirty="0"/>
              <a:t>控制论与早期神经</a:t>
            </a:r>
            <a:r>
              <a:rPr lang="zh-CN" altLang="en-US" b="1" dirty="0" smtClean="0"/>
              <a:t>网络</a:t>
            </a:r>
            <a:endParaRPr kumimoji="1" lang="en-US" altLang="zh-CN" dirty="0"/>
          </a:p>
          <a:p>
            <a:pPr marL="0" indent="0">
              <a:lnSpc>
                <a:spcPct val="100000"/>
              </a:lnSpc>
              <a:spcBef>
                <a:spcPts val="0"/>
              </a:spcBef>
              <a:buNone/>
            </a:pPr>
            <a:r>
              <a:rPr lang="zh-CN" altLang="en-US" dirty="0"/>
              <a:t>最初的人工智能研究是</a:t>
            </a:r>
            <a:r>
              <a:rPr lang="en-US" altLang="zh-CN" dirty="0"/>
              <a:t>30</a:t>
            </a:r>
            <a:r>
              <a:rPr lang="zh-CN" altLang="en-US" dirty="0"/>
              <a:t>年代末到</a:t>
            </a:r>
            <a:r>
              <a:rPr lang="en-US" altLang="zh-CN" dirty="0"/>
              <a:t>50</a:t>
            </a:r>
            <a:r>
              <a:rPr lang="zh-CN" altLang="en-US" dirty="0"/>
              <a:t>年代初的一系列科学进展交汇的产物</a:t>
            </a:r>
            <a:r>
              <a:rPr lang="zh-CN" altLang="en-US" dirty="0" smtClean="0"/>
              <a:t>。这</a:t>
            </a:r>
            <a:r>
              <a:rPr lang="zh-CN" altLang="en-US" dirty="0"/>
              <a:t>一阶段的工作包括一些机器人的研发，</a:t>
            </a:r>
            <a:r>
              <a:rPr lang="zh-CN" altLang="en-US" dirty="0" smtClean="0"/>
              <a:t>例如</a:t>
            </a:r>
            <a:r>
              <a:rPr lang="en-US" altLang="zh-CN" dirty="0" smtClean="0"/>
              <a:t>Grey </a:t>
            </a:r>
            <a:r>
              <a:rPr lang="en-US" altLang="zh-CN" dirty="0"/>
              <a:t>Walter</a:t>
            </a:r>
            <a:r>
              <a:rPr lang="zh-CN" altLang="en-US" dirty="0"/>
              <a:t>的“乌龟（</a:t>
            </a:r>
            <a:r>
              <a:rPr lang="en-US" altLang="zh-CN" dirty="0"/>
              <a:t>turtles</a:t>
            </a:r>
            <a:r>
              <a:rPr lang="zh-CN" altLang="en-US" dirty="0"/>
              <a:t>）</a:t>
            </a:r>
            <a:r>
              <a:rPr lang="zh-CN" altLang="en-US" dirty="0" smtClean="0"/>
              <a:t>” 。</a:t>
            </a:r>
            <a:endParaRPr lang="en-US" altLang="zh-CN" dirty="0" smtClean="0"/>
          </a:p>
          <a:p>
            <a:pPr marL="0" indent="0">
              <a:lnSpc>
                <a:spcPct val="100000"/>
              </a:lnSpc>
              <a:spcBef>
                <a:spcPts val="0"/>
              </a:spcBef>
              <a:buNone/>
            </a:pPr>
            <a:r>
              <a:rPr lang="en-US" altLang="zh-CN" dirty="0"/>
              <a:t>Walter Pitts</a:t>
            </a:r>
            <a:r>
              <a:rPr lang="zh-CN" altLang="en-US" dirty="0"/>
              <a:t>和</a:t>
            </a:r>
            <a:r>
              <a:rPr lang="en-US" altLang="zh-CN" dirty="0"/>
              <a:t>Warren McCulloch</a:t>
            </a:r>
            <a:r>
              <a:rPr lang="zh-CN" altLang="en-US" dirty="0"/>
              <a:t>分析了理想化的人工神经元网络，并且指出了它们进行简单逻辑运算的机制。他们是最早描述所谓“神经网络”的学者</a:t>
            </a:r>
            <a:r>
              <a:rPr lang="zh-CN" altLang="en-US" dirty="0" smtClean="0"/>
              <a:t>。</a:t>
            </a:r>
            <a:endParaRPr lang="en-US" altLang="zh-CN" dirty="0" smtClean="0"/>
          </a:p>
          <a:p>
            <a:pPr>
              <a:lnSpc>
                <a:spcPct val="100000"/>
              </a:lnSpc>
              <a:spcBef>
                <a:spcPts val="0"/>
              </a:spcBef>
            </a:pPr>
            <a:r>
              <a:rPr lang="zh-CN" altLang="en-US" b="1" dirty="0"/>
              <a:t>游戏</a:t>
            </a:r>
            <a:r>
              <a:rPr lang="en-US" altLang="zh-CN" b="1" dirty="0" smtClean="0"/>
              <a:t>AI</a:t>
            </a:r>
            <a:endParaRPr lang="en-US" altLang="zh-CN" b="1" dirty="0" smtClean="0"/>
          </a:p>
          <a:p>
            <a:pPr marL="0" indent="0">
              <a:lnSpc>
                <a:spcPct val="100000"/>
              </a:lnSpc>
              <a:spcBef>
                <a:spcPts val="0"/>
              </a:spcBef>
              <a:buNone/>
            </a:pPr>
            <a:r>
              <a:rPr lang="en-US" altLang="zh-CN" dirty="0"/>
              <a:t>1951</a:t>
            </a:r>
            <a:r>
              <a:rPr lang="zh-CN" altLang="en-US" dirty="0"/>
              <a:t>年，</a:t>
            </a:r>
            <a:r>
              <a:rPr lang="en-US" altLang="zh-CN" dirty="0"/>
              <a:t>Christopher Strachey</a:t>
            </a:r>
            <a:r>
              <a:rPr lang="zh-CN" altLang="en-US" dirty="0"/>
              <a:t>使用曼彻斯特大学的</a:t>
            </a:r>
            <a:r>
              <a:rPr lang="en-US" altLang="zh-CN" dirty="0"/>
              <a:t>Ferranti Mark 1</a:t>
            </a:r>
            <a:r>
              <a:rPr lang="zh-CN" altLang="en-US" dirty="0"/>
              <a:t>机器写出了一个西洋跳棋（</a:t>
            </a:r>
            <a:r>
              <a:rPr lang="en-US" altLang="zh-CN" dirty="0"/>
              <a:t>checkers</a:t>
            </a:r>
            <a:r>
              <a:rPr lang="zh-CN" altLang="en-US" dirty="0"/>
              <a:t>）程序；</a:t>
            </a:r>
            <a:r>
              <a:rPr lang="en-US" altLang="zh-CN" dirty="0"/>
              <a:t>Dietrich </a:t>
            </a:r>
            <a:r>
              <a:rPr lang="en-US" altLang="zh-CN" dirty="0" err="1"/>
              <a:t>Prinz</a:t>
            </a:r>
            <a:r>
              <a:rPr lang="zh-CN" altLang="en-US" dirty="0"/>
              <a:t>则写出了一个国际象棋程序</a:t>
            </a:r>
            <a:r>
              <a:rPr lang="zh-CN" altLang="en-US" dirty="0" smtClean="0"/>
              <a:t>。</a:t>
            </a:r>
            <a:r>
              <a:rPr lang="zh-CN" altLang="en-US" dirty="0"/>
              <a:t>游戏</a:t>
            </a:r>
            <a:r>
              <a:rPr lang="en-US" altLang="zh-CN" dirty="0"/>
              <a:t>AI</a:t>
            </a:r>
            <a:r>
              <a:rPr lang="zh-CN" altLang="en-US" dirty="0"/>
              <a:t>一直被认为是评价</a:t>
            </a:r>
            <a:r>
              <a:rPr lang="en-US" altLang="zh-CN" dirty="0"/>
              <a:t>AI</a:t>
            </a:r>
            <a:r>
              <a:rPr lang="zh-CN" altLang="en-US" dirty="0"/>
              <a:t>进展的一种标准。</a:t>
            </a:r>
            <a:endParaRPr lang="en-US" altLang="zh-CN" dirty="0" smtClean="0"/>
          </a:p>
          <a:p>
            <a:pPr marL="0" indent="0">
              <a:lnSpc>
                <a:spcPct val="100000"/>
              </a:lnSpc>
              <a:spcBef>
                <a:spcPts val="0"/>
              </a:spcBef>
              <a:buNone/>
            </a:pPr>
            <a:endParaRPr lang="en-US" altLang="zh-CN" dirty="0" smtClean="0"/>
          </a:p>
        </p:txBody>
      </p:sp>
      <p:sp>
        <p:nvSpPr>
          <p:cNvPr id="4" name="日期占位符 3"/>
          <p:cNvSpPr>
            <a:spLocks noGrp="1"/>
          </p:cNvSpPr>
          <p:nvPr>
            <p:ph type="dt" sz="half" idx="10"/>
          </p:nvPr>
        </p:nvSpPr>
        <p:spPr/>
        <p:txBody>
          <a:bodyPr/>
          <a:p>
            <a:fld id="{49828031-7604-4642-B102-9733DD188262}" type="datetime1">
              <a:rPr lang="zh-CN" altLang="en-US" smtClean="0"/>
            </a:fld>
            <a:endParaRPr lang="zh-CN" altLang="en-US"/>
          </a:p>
        </p:txBody>
      </p:sp>
      <p:sp>
        <p:nvSpPr>
          <p:cNvPr id="5" name="灯片编号占位符 4"/>
          <p:cNvSpPr>
            <a:spLocks noGrp="1"/>
          </p:cNvSpPr>
          <p:nvPr>
            <p:ph type="sldNum" sz="quarter" idx="12"/>
          </p:nvPr>
        </p:nvSpPr>
        <p:spPr/>
        <p:txBody>
          <a:bodyPr/>
          <a:p>
            <a:fld id="{9722BAEB-083D-4A6C-A993-799C83716A5E}" type="slidenum">
              <a:rPr lang="zh-CN" altLang="en-US" smtClean="0"/>
            </a:fld>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人工智能的背景（诞生</a:t>
            </a:r>
            <a:r>
              <a:rPr lang="en-US" altLang="zh-CN" dirty="0" smtClean="0"/>
              <a:t>:1943 </a:t>
            </a:r>
            <a:r>
              <a:rPr lang="en-US" altLang="zh-CN" dirty="0"/>
              <a:t>- 1956 </a:t>
            </a:r>
            <a:r>
              <a:rPr lang="zh-CN" altLang="en-US" dirty="0" smtClean="0"/>
              <a:t>）</a:t>
            </a:r>
            <a:endParaRPr lang="zh-CN" altLang="en-US" dirty="0"/>
          </a:p>
        </p:txBody>
      </p:sp>
      <p:sp>
        <p:nvSpPr>
          <p:cNvPr id="3" name="内容占位符 2"/>
          <p:cNvSpPr>
            <a:spLocks noGrp="1"/>
          </p:cNvSpPr>
          <p:nvPr>
            <p:ph idx="1"/>
          </p:nvPr>
        </p:nvSpPr>
        <p:spPr>
          <a:xfrm>
            <a:off x="-25400" y="1845945"/>
            <a:ext cx="11956415" cy="4023360"/>
          </a:xfrm>
        </p:spPr>
        <p:txBody>
          <a:bodyPr>
            <a:normAutofit lnSpcReduction="20000"/>
          </a:bodyPr>
          <a:lstStyle/>
          <a:p>
            <a:pPr>
              <a:lnSpc>
                <a:spcPct val="100000"/>
              </a:lnSpc>
              <a:spcBef>
                <a:spcPts val="0"/>
              </a:spcBef>
            </a:pPr>
            <a:r>
              <a:rPr lang="zh-CN" altLang="en-US" b="1" dirty="0"/>
              <a:t>图灵</a:t>
            </a:r>
            <a:r>
              <a:rPr lang="zh-CN" altLang="en-US" b="1" dirty="0" smtClean="0"/>
              <a:t>测试</a:t>
            </a:r>
            <a:endParaRPr lang="en-US" altLang="zh-CN" b="1" dirty="0" smtClean="0"/>
          </a:p>
          <a:p>
            <a:pPr marL="0" indent="0">
              <a:lnSpc>
                <a:spcPct val="100000"/>
              </a:lnSpc>
              <a:spcBef>
                <a:spcPts val="0"/>
              </a:spcBef>
              <a:buNone/>
            </a:pPr>
            <a:r>
              <a:rPr lang="en-US" altLang="zh-CN" dirty="0"/>
              <a:t>1950</a:t>
            </a:r>
            <a:r>
              <a:rPr lang="zh-CN" altLang="en-US" dirty="0"/>
              <a:t>年，图灵发表了一篇划时代的论文，他提出了著名的图灵测试：如果一台机器能够与人类展开对话（通过电传设备）而不能被辨别出其机器身份，那么称这台机器具有智能。</a:t>
            </a:r>
            <a:endParaRPr lang="en-US" altLang="zh-CN" b="1" dirty="0" smtClean="0"/>
          </a:p>
          <a:p>
            <a:pPr>
              <a:lnSpc>
                <a:spcPct val="100000"/>
              </a:lnSpc>
              <a:spcBef>
                <a:spcPts val="0"/>
              </a:spcBef>
            </a:pPr>
            <a:r>
              <a:rPr lang="zh-CN" altLang="en-US" b="1" dirty="0"/>
              <a:t>符号推理与“逻辑理论家”</a:t>
            </a:r>
            <a:r>
              <a:rPr lang="zh-CN" altLang="en-US" b="1" dirty="0" smtClean="0"/>
              <a:t>程序</a:t>
            </a:r>
            <a:endParaRPr lang="en-US" altLang="zh-CN" b="1" dirty="0" smtClean="0"/>
          </a:p>
          <a:p>
            <a:pPr marL="0" indent="0">
              <a:lnSpc>
                <a:spcPct val="100000"/>
              </a:lnSpc>
              <a:spcBef>
                <a:spcPts val="0"/>
              </a:spcBef>
              <a:buNone/>
            </a:pPr>
            <a:r>
              <a:rPr lang="en-US" altLang="zh-CN" dirty="0"/>
              <a:t>50</a:t>
            </a:r>
            <a:r>
              <a:rPr lang="zh-CN" altLang="en-US" dirty="0"/>
              <a:t>年代中期，随着数字计算机的兴起，一些科学家直觉地感到可以进行数字操作的机器也应当可以进行符号操作，而符号操作可能是人类思维的本质。这是创造智能机器的一条新路。</a:t>
            </a:r>
            <a:endParaRPr lang="en-US" altLang="zh-CN" dirty="0" smtClean="0"/>
          </a:p>
        </p:txBody>
      </p:sp>
      <p:sp>
        <p:nvSpPr>
          <p:cNvPr id="4" name="日期占位符 3"/>
          <p:cNvSpPr>
            <a:spLocks noGrp="1"/>
          </p:cNvSpPr>
          <p:nvPr>
            <p:ph type="dt" sz="half" idx="10"/>
          </p:nvPr>
        </p:nvSpPr>
        <p:spPr/>
        <p:txBody>
          <a:bodyPr/>
          <a:p>
            <a:fld id="{49828031-7604-4642-B102-9733DD188262}" type="datetime1">
              <a:rPr lang="zh-CN" altLang="en-US" smtClean="0"/>
            </a:fld>
            <a:endParaRPr lang="zh-CN" altLang="en-US"/>
          </a:p>
        </p:txBody>
      </p:sp>
      <p:sp>
        <p:nvSpPr>
          <p:cNvPr id="5" name="灯片编号占位符 4"/>
          <p:cNvSpPr>
            <a:spLocks noGrp="1"/>
          </p:cNvSpPr>
          <p:nvPr>
            <p:ph type="sldNum" sz="quarter" idx="12"/>
          </p:nvPr>
        </p:nvSpPr>
        <p:spPr/>
        <p:txBody>
          <a:bodyPr/>
          <a:p>
            <a:fld id="{9722BAEB-083D-4A6C-A993-799C83716A5E}" type="slidenum">
              <a:rPr lang="zh-CN" altLang="en-US" smtClean="0"/>
            </a:fld>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人工智能的背景（诞生</a:t>
            </a:r>
            <a:r>
              <a:rPr lang="en-US" altLang="zh-CN" dirty="0" smtClean="0"/>
              <a:t>:1943 </a:t>
            </a:r>
            <a:r>
              <a:rPr lang="en-US" altLang="zh-CN" dirty="0"/>
              <a:t>- 1956 </a:t>
            </a:r>
            <a:r>
              <a:rPr lang="zh-CN" altLang="en-US" dirty="0" smtClean="0"/>
              <a:t>）</a:t>
            </a:r>
            <a:endParaRPr lang="zh-CN" altLang="en-US" dirty="0"/>
          </a:p>
        </p:txBody>
      </p:sp>
      <p:sp>
        <p:nvSpPr>
          <p:cNvPr id="3" name="内容占位符 2"/>
          <p:cNvSpPr>
            <a:spLocks noGrp="1"/>
          </p:cNvSpPr>
          <p:nvPr>
            <p:ph idx="1"/>
          </p:nvPr>
        </p:nvSpPr>
        <p:spPr/>
        <p:txBody>
          <a:bodyPr>
            <a:normAutofit/>
          </a:bodyPr>
          <a:lstStyle/>
          <a:p>
            <a:pPr>
              <a:lnSpc>
                <a:spcPct val="100000"/>
              </a:lnSpc>
              <a:spcBef>
                <a:spcPts val="0"/>
              </a:spcBef>
            </a:pPr>
            <a:r>
              <a:rPr lang="en-US" altLang="zh-CN" b="1" dirty="0"/>
              <a:t>1956</a:t>
            </a:r>
            <a:r>
              <a:rPr lang="zh-CN" altLang="en-US" b="1" dirty="0"/>
              <a:t>年达特茅斯会议：</a:t>
            </a:r>
            <a:r>
              <a:rPr lang="en-US" altLang="zh-CN" b="1" dirty="0"/>
              <a:t>AI</a:t>
            </a:r>
            <a:r>
              <a:rPr lang="zh-CN" altLang="en-US" b="1" dirty="0"/>
              <a:t>的</a:t>
            </a:r>
            <a:r>
              <a:rPr lang="zh-CN" altLang="en-US" b="1" dirty="0" smtClean="0"/>
              <a:t>诞生</a:t>
            </a:r>
            <a:endParaRPr lang="en-US" altLang="zh-CN" b="1" dirty="0" smtClean="0"/>
          </a:p>
          <a:p>
            <a:pPr marL="0" indent="0">
              <a:lnSpc>
                <a:spcPct val="100000"/>
              </a:lnSpc>
              <a:spcBef>
                <a:spcPts val="0"/>
              </a:spcBef>
              <a:buNone/>
            </a:pPr>
            <a:r>
              <a:rPr lang="zh-CN" altLang="en-US" dirty="0"/>
              <a:t>会议提出的断言之一是“学习或者智能的任何其他特性的每一个方面都应能被精确地加以描述，使得机器可以对其进行模拟。</a:t>
            </a:r>
            <a:r>
              <a:rPr lang="zh-CN" altLang="en-US" dirty="0" smtClean="0"/>
              <a:t>”麦卡锡则</a:t>
            </a:r>
            <a:r>
              <a:rPr lang="zh-CN" altLang="en-US" dirty="0"/>
              <a:t>说服与会者接受“人工智能”一词作为本领域的</a:t>
            </a:r>
            <a:r>
              <a:rPr lang="zh-CN" altLang="en-US" dirty="0" smtClean="0"/>
              <a:t>名称</a:t>
            </a:r>
            <a:r>
              <a:rPr lang="zh-CN" altLang="en-US" dirty="0"/>
              <a:t>。</a:t>
            </a:r>
            <a:r>
              <a:rPr lang="en-US" altLang="zh-CN" dirty="0" smtClean="0"/>
              <a:t>1956</a:t>
            </a:r>
            <a:r>
              <a:rPr lang="zh-CN" altLang="en-US" dirty="0"/>
              <a:t>年达特矛斯会议上</a:t>
            </a:r>
            <a:r>
              <a:rPr lang="en-US" altLang="zh-CN" dirty="0"/>
              <a:t>AI</a:t>
            </a:r>
            <a:r>
              <a:rPr lang="zh-CN" altLang="en-US" dirty="0"/>
              <a:t>的名称和任务得以确定，同时出现了最初的成就和最早的一批研究者，因此这一事件被广泛承认为</a:t>
            </a:r>
            <a:r>
              <a:rPr lang="en-US" altLang="zh-CN" dirty="0"/>
              <a:t>AI</a:t>
            </a:r>
            <a:r>
              <a:rPr lang="zh-CN" altLang="en-US" dirty="0"/>
              <a:t>诞生的标志。</a:t>
            </a:r>
            <a:endParaRPr lang="en-US" altLang="zh-CN" dirty="0" smtClean="0"/>
          </a:p>
        </p:txBody>
      </p:sp>
      <p:sp>
        <p:nvSpPr>
          <p:cNvPr id="4" name="日期占位符 3"/>
          <p:cNvSpPr>
            <a:spLocks noGrp="1"/>
          </p:cNvSpPr>
          <p:nvPr>
            <p:ph type="dt" sz="half" idx="10"/>
          </p:nvPr>
        </p:nvSpPr>
        <p:spPr/>
        <p:txBody>
          <a:bodyPr/>
          <a:p>
            <a:fld id="{49828031-7604-4642-B102-9733DD188262}" type="datetime1">
              <a:rPr lang="zh-CN" altLang="en-US" smtClean="0"/>
            </a:fld>
            <a:endParaRPr lang="zh-CN" altLang="en-US"/>
          </a:p>
        </p:txBody>
      </p:sp>
      <p:sp>
        <p:nvSpPr>
          <p:cNvPr id="5" name="灯片编号占位符 4"/>
          <p:cNvSpPr>
            <a:spLocks noGrp="1"/>
          </p:cNvSpPr>
          <p:nvPr>
            <p:ph type="sldNum" sz="quarter" idx="12"/>
          </p:nvPr>
        </p:nvSpPr>
        <p:spPr/>
        <p:txBody>
          <a:bodyPr/>
          <a:p>
            <a:fld id="{9722BAEB-083D-4A6C-A993-799C83716A5E}" type="slidenum">
              <a:rPr lang="zh-CN" altLang="en-US" smtClean="0"/>
            </a:fld>
            <a:endParaRPr lang="zh-CN" altLang="en-US"/>
          </a:p>
        </p:txBody>
      </p:sp>
    </p:spTree>
  </p:cSld>
  <p:clrMapOvr>
    <a:masterClrMapping/>
  </p:clrMapOvr>
</p:sld>
</file>

<file path=ppt/theme/theme1.xml><?xml version="1.0" encoding="utf-8"?>
<a:theme xmlns:a="http://schemas.openxmlformats.org/drawingml/2006/main" name="回顾">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微软雅黑">
      <a:majorFont>
        <a:latin typeface="微软雅黑"/>
        <a:ea typeface="微软雅黑"/>
        <a:cs typeface=""/>
      </a:majorFont>
      <a:minorFont>
        <a:latin typeface="微软雅黑"/>
        <a:ea typeface="微软雅黑"/>
        <a:cs typeface=""/>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0</TotalTime>
  <Words>9459</Words>
  <Application>WPS 演示</Application>
  <PresentationFormat>自定义</PresentationFormat>
  <Paragraphs>758</Paragraphs>
  <Slides>60</Slides>
  <Notes>1</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4</vt:i4>
      </vt:variant>
      <vt:variant>
        <vt:lpstr>幻灯片标题</vt:lpstr>
      </vt:variant>
      <vt:variant>
        <vt:i4>60</vt:i4>
      </vt:variant>
    </vt:vector>
  </HeadingPairs>
  <TitlesOfParts>
    <vt:vector size="76" baseType="lpstr">
      <vt:lpstr>Arial</vt:lpstr>
      <vt:lpstr>宋体</vt:lpstr>
      <vt:lpstr>Wingdings</vt:lpstr>
      <vt:lpstr>Calibri</vt:lpstr>
      <vt:lpstr>微软雅黑</vt:lpstr>
      <vt:lpstr>Arial Unicode MS</vt:lpstr>
      <vt:lpstr>等线</vt:lpstr>
      <vt:lpstr>Wingdings</vt:lpstr>
      <vt:lpstr>Arial Narrow</vt:lpstr>
      <vt:lpstr>Tahoma</vt:lpstr>
      <vt:lpstr>黑体</vt:lpstr>
      <vt:lpstr>回顾</vt:lpstr>
      <vt:lpstr>Word.Picture.8</vt:lpstr>
      <vt:lpstr>Equation.3</vt:lpstr>
      <vt:lpstr>Equation.DSMT4</vt:lpstr>
      <vt:lpstr>Equation.3</vt:lpstr>
      <vt:lpstr>了解人脸识别</vt:lpstr>
      <vt:lpstr>PowerPoint 演示文稿</vt:lpstr>
      <vt:lpstr>授课老师-基本情况介绍</vt:lpstr>
      <vt:lpstr>从人工智能说起……</vt:lpstr>
      <vt:lpstr>人工智能的背景-纪元前</vt:lpstr>
      <vt:lpstr>人工智能的背景-孕育</vt:lpstr>
      <vt:lpstr>人工智能的背景（诞生:1943 - 1956 ）</vt:lpstr>
      <vt:lpstr>人工智能的背景（诞生:1943 - 1956 ）</vt:lpstr>
      <vt:lpstr>人工智能的背景（诞生:1943 - 1956 ）</vt:lpstr>
      <vt:lpstr>人工智能的背景（诞生）</vt:lpstr>
      <vt:lpstr>人工智能的背景（黄金年代:1943 - 1956 ）</vt:lpstr>
      <vt:lpstr>人工智能的背景（黄金年代:1943 - 1956 ）</vt:lpstr>
      <vt:lpstr>人工智能的背景（第一次AI低谷：1974 - 1980 ）</vt:lpstr>
      <vt:lpstr>人工智能的背景（繁荣：1980 - 1987 ）</vt:lpstr>
      <vt:lpstr>人工智能的背景（第二次AI低谷：1987 - 1993 ）</vt:lpstr>
      <vt:lpstr>人工智能的背景（AI：1993 - 现在）</vt:lpstr>
      <vt:lpstr>人工智能的应用前景（弱人工智能）</vt:lpstr>
      <vt:lpstr>背景</vt:lpstr>
      <vt:lpstr>背景</vt:lpstr>
      <vt:lpstr>背景</vt:lpstr>
      <vt:lpstr>背景</vt:lpstr>
      <vt:lpstr>背景</vt:lpstr>
      <vt:lpstr>背景</vt:lpstr>
      <vt:lpstr>背景</vt:lpstr>
      <vt:lpstr>背景</vt:lpstr>
      <vt:lpstr>背景</vt:lpstr>
      <vt:lpstr>背景</vt:lpstr>
      <vt:lpstr>概念界定</vt:lpstr>
      <vt:lpstr>概念界定</vt:lpstr>
      <vt:lpstr>图像识别和模式识别、机器学习、深度学习的关系</vt:lpstr>
      <vt:lpstr>图像识别为什么难？</vt:lpstr>
      <vt:lpstr>难点：不同形态</vt:lpstr>
      <vt:lpstr>难点：拍摄角度</vt:lpstr>
      <vt:lpstr>难点：局部遮挡</vt:lpstr>
      <vt:lpstr>难点：光照强弱</vt:lpstr>
      <vt:lpstr>图像识别的基本步骤</vt:lpstr>
      <vt:lpstr>课程安排</vt:lpstr>
      <vt:lpstr>为什么人脸识别很重要？</vt:lpstr>
      <vt:lpstr>无处不在的身份验证</vt:lpstr>
      <vt:lpstr>传统方法有什么问题？</vt:lpstr>
      <vt:lpstr>一种新的技术手段</vt:lpstr>
      <vt:lpstr>1960-1970年代</vt:lpstr>
      <vt:lpstr>1988年</vt:lpstr>
      <vt:lpstr>1990年代后</vt:lpstr>
      <vt:lpstr>PowerPoint 演示文稿</vt:lpstr>
      <vt:lpstr>技术挑战</vt:lpstr>
      <vt:lpstr>没有想象的那么简单！</vt:lpstr>
      <vt:lpstr>人脸的全局特征和局部特征</vt:lpstr>
      <vt:lpstr>局部特征 vs 全局特征</vt:lpstr>
      <vt:lpstr>局部特征 vs 全局特征</vt:lpstr>
      <vt:lpstr>人类视觉识别系统特性简介及其借鉴意义</vt:lpstr>
      <vt:lpstr>图片是怎么形成的？</vt:lpstr>
      <vt:lpstr>简化的人脸成像模型</vt:lpstr>
      <vt:lpstr>人脸图像的生成要素</vt:lpstr>
      <vt:lpstr>理想的识别模型</vt:lpstr>
      <vt:lpstr>实际解决方案</vt:lpstr>
      <vt:lpstr>领域技术发展现状</vt:lpstr>
      <vt:lpstr>人脸图像数据库</vt:lpstr>
      <vt:lpstr>人脸图像：灰度图和彩色图</vt:lpstr>
      <vt:lpstr>作业</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JALEW</dc:creator>
  <cp:lastModifiedBy>Posvjashenie</cp:lastModifiedBy>
  <cp:revision>395</cp:revision>
  <dcterms:created xsi:type="dcterms:W3CDTF">2017-08-10T10:15:00Z</dcterms:created>
  <dcterms:modified xsi:type="dcterms:W3CDTF">2018-08-20T07:37:39Z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2052-10.1.0.7469</vt:lpwstr>
  </property>
</Properties>
</file>